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1"/>
  </p:notesMasterIdLst>
  <p:handoutMasterIdLst>
    <p:handoutMasterId r:id="rId30"/>
  </p:handoutMasterIdLst>
  <p:sldIdLst>
    <p:sldId id="628" r:id="rId3"/>
    <p:sldId id="1270" r:id="rId4"/>
    <p:sldId id="1271" r:id="rId5"/>
    <p:sldId id="1398" r:id="rId6"/>
    <p:sldId id="1400" r:id="rId7"/>
    <p:sldId id="1399" r:id="rId8"/>
    <p:sldId id="1274" r:id="rId9"/>
    <p:sldId id="1275" r:id="rId10"/>
    <p:sldId id="678" r:id="rId12"/>
    <p:sldId id="875" r:id="rId13"/>
    <p:sldId id="677" r:id="rId14"/>
    <p:sldId id="872" r:id="rId15"/>
    <p:sldId id="777" r:id="rId16"/>
    <p:sldId id="1069" r:id="rId17"/>
    <p:sldId id="1482" r:id="rId18"/>
    <p:sldId id="1483" r:id="rId19"/>
    <p:sldId id="1485" r:id="rId20"/>
    <p:sldId id="1496" r:id="rId21"/>
    <p:sldId id="1486" r:id="rId22"/>
    <p:sldId id="1490" r:id="rId23"/>
    <p:sldId id="1491" r:id="rId24"/>
    <p:sldId id="1492" r:id="rId25"/>
    <p:sldId id="1493" r:id="rId26"/>
    <p:sldId id="1494" r:id="rId27"/>
    <p:sldId id="1495" r:id="rId28"/>
    <p:sldId id="629" r:id="rId29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8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79646"/>
    <a:srgbClr val="A5A5A5"/>
    <a:srgbClr val="898989"/>
    <a:srgbClr val="948A54"/>
    <a:srgbClr val="96733D"/>
    <a:srgbClr val="C38649"/>
    <a:srgbClr val="E6E6E6"/>
    <a:srgbClr val="FEB3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53" autoAdjust="0"/>
    <p:restoredTop sz="99532" autoAdjust="0"/>
  </p:normalViewPr>
  <p:slideViewPr>
    <p:cSldViewPr snapToGrid="0" showGuides="1">
      <p:cViewPr varScale="1">
        <p:scale>
          <a:sx n="67" d="100"/>
          <a:sy n="67" d="100"/>
        </p:scale>
        <p:origin x="524" y="52"/>
      </p:cViewPr>
      <p:guideLst>
        <p:guide orient="horz" pos="2160"/>
        <p:guide pos="3989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0" d="100"/>
        <a:sy n="60" d="100"/>
      </p:scale>
      <p:origin x="0" y="96"/>
    </p:cViewPr>
  </p:sorterViewPr>
  <p:notesViewPr>
    <p:cSldViewPr snapToGrid="0">
      <p:cViewPr varScale="1">
        <p:scale>
          <a:sx n="62" d="100"/>
          <a:sy n="62" d="100"/>
        </p:scale>
        <p:origin x="24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3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F1916-AFCE-4CC7-9839-D8124B9343A7}" type="doc">
      <dgm:prSet loTypeId="urn:microsoft.com/office/officeart/2008/layout/VerticalCurvedList#3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zh-CN" altLang="en-US"/>
        </a:p>
      </dgm:t>
    </dgm:pt>
    <dgm:pt modelId="{ACF57CBC-BAA6-4B16-AC72-1D9508740366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Sharing the joys and sorrows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</a:t>
          </a:r>
          <a:r>
            <a:rPr lang="zh-CN" altLang="en-US" b="1" dirty="0">
              <a:latin typeface="微软雅黑" panose="020B0503020204020204" charset="-122"/>
              <a:ea typeface="微软雅黑" panose="020B0503020204020204" charset="-122"/>
            </a:rPr>
            <a:t>同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甘共苦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C544A666-D281-42F4-9ACF-7534FC012DB9}" cxnId="{E152BA01-349D-43C5-B6EB-95A4DBD789C0}" type="parTrans">
      <dgm:prSet/>
      <dgm:spPr/>
      <dgm:t>
        <a:bodyPr/>
        <a:lstStyle/>
        <a:p>
          <a:endParaRPr lang="zh-CN" altLang="en-US"/>
        </a:p>
      </dgm:t>
    </dgm:pt>
    <dgm:pt modelId="{66A2A7A3-1FCA-49E0-9CA2-47967E8F3E1F}" cxnId="{E152BA01-349D-43C5-B6EB-95A4DBD789C0}" type="sibTrans">
      <dgm:prSet/>
      <dgm:spPr>
        <a:ln>
          <a:solidFill>
            <a:srgbClr val="D40D2C"/>
          </a:solidFill>
        </a:ln>
      </dgm:spPr>
      <dgm:t>
        <a:bodyPr/>
        <a:lstStyle/>
        <a:p>
          <a:endParaRPr lang="zh-CN" altLang="en-US"/>
        </a:p>
      </dgm:t>
    </dgm:pt>
    <dgm:pt modelId="{5EF1B5BF-AF64-41BF-904B-55C96DDB1C01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U </a:t>
          </a:r>
          <a:r>
            <a:rPr lang="en-US" altLang="zh-CN" b="1" dirty="0">
              <a:latin typeface="微软雅黑" panose="020B0503020204020204" charset="-122"/>
              <a:ea typeface="微软雅黑" panose="020B0503020204020204" charset="-122"/>
            </a:rPr>
            <a:t>are happy working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，快乐工作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FE32D257-D107-429F-8FBF-425F82B9F090}" cxnId="{921A48CD-CDEE-4F74-8905-DECC93D46050}" type="parTrans">
      <dgm:prSet/>
      <dgm:spPr/>
      <dgm:t>
        <a:bodyPr/>
        <a:lstStyle/>
        <a:p>
          <a:endParaRPr lang="zh-CN" altLang="en-US"/>
        </a:p>
      </dgm:t>
    </dgm:pt>
    <dgm:pt modelId="{642D31EB-2669-4105-9C2F-924B42A3D3C9}" cxnId="{921A48CD-CDEE-4F74-8905-DECC93D46050}" type="sibTrans">
      <dgm:prSet/>
      <dgm:spPr/>
      <dgm:t>
        <a:bodyPr/>
        <a:lstStyle/>
        <a:p>
          <a:endParaRPr lang="zh-CN" altLang="en-US"/>
        </a:p>
      </dgm:t>
    </dgm:pt>
    <dgm:pt modelId="{C2A9CBEB-C72B-4CC7-848F-F01BA06734FA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R</a:t>
          </a:r>
          <a:r>
            <a:rPr lang="en-US" altLang="zh-CN" b="1" dirty="0">
              <a:latin typeface="微软雅黑" panose="020B0503020204020204" charset="-122"/>
              <a:ea typeface="微软雅黑" panose="020B0503020204020204" charset="-122"/>
            </a:rPr>
            <a:t>eally b</a:t>
          </a: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elieve in yourself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，相信自己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2883C182-B602-4358-89C5-8959D88CFD78}" cxnId="{EDF7EA5E-E05E-4144-A6A0-F05130F412D4}" type="parTrans">
      <dgm:prSet/>
      <dgm:spPr/>
      <dgm:t>
        <a:bodyPr/>
        <a:lstStyle/>
        <a:p>
          <a:endParaRPr lang="zh-CN" altLang="en-US"/>
        </a:p>
      </dgm:t>
    </dgm:pt>
    <dgm:pt modelId="{EE0B3FC4-B2C1-4D42-B5B9-308EF2813369}" cxnId="{EDF7EA5E-E05E-4144-A6A0-F05130F412D4}" type="sibTrans">
      <dgm:prSet/>
      <dgm:spPr/>
      <dgm:t>
        <a:bodyPr/>
        <a:lstStyle/>
        <a:p>
          <a:endParaRPr lang="zh-CN" altLang="en-US"/>
        </a:p>
      </dgm:t>
    </dgm:pt>
    <dgm:pt modelId="{3440CA8A-A6B6-4F66-9746-D2F27EF495C7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Remain humble,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保持谦逊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D23F9E77-C493-4001-8853-5AE389DE20DE}" cxnId="{9510ECC2-CCEE-42B9-BDBD-1E5DFCCDC45F}" type="parTrans">
      <dgm:prSet/>
      <dgm:spPr/>
      <dgm:t>
        <a:bodyPr/>
        <a:lstStyle/>
        <a:p>
          <a:endParaRPr lang="zh-CN" altLang="en-US"/>
        </a:p>
      </dgm:t>
    </dgm:pt>
    <dgm:pt modelId="{5F87569C-54E1-43D0-BFD4-22BEACA37FC9}" cxnId="{9510ECC2-CCEE-42B9-BDBD-1E5DFCCDC45F}" type="sibTrans">
      <dgm:prSet/>
      <dgm:spPr/>
      <dgm:t>
        <a:bodyPr/>
        <a:lstStyle/>
        <a:p>
          <a:endParaRPr lang="zh-CN" altLang="en-US"/>
        </a:p>
      </dgm:t>
    </dgm:pt>
    <dgm:pt modelId="{511B6871-84D2-4D81-B069-1ECD61D76664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Lead by example,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以身作则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0DCA41A9-9A4A-4675-8CAB-B4D5E6427641}" cxnId="{281D2436-313F-4D5E-8831-8684F6EE3B83}" type="parTrans">
      <dgm:prSet/>
      <dgm:spPr/>
      <dgm:t>
        <a:bodyPr/>
        <a:lstStyle/>
        <a:p>
          <a:endParaRPr lang="zh-CN" altLang="en-US"/>
        </a:p>
      </dgm:t>
    </dgm:pt>
    <dgm:pt modelId="{CCE5DA84-BBC8-4DBE-81B0-1B13A596934E}" cxnId="{281D2436-313F-4D5E-8831-8684F6EE3B83}" type="sibTrans">
      <dgm:prSet/>
      <dgm:spPr/>
      <dgm:t>
        <a:bodyPr/>
        <a:lstStyle/>
        <a:p>
          <a:endParaRPr lang="zh-CN" altLang="en-US"/>
        </a:p>
      </dgm:t>
    </dgm:pt>
    <dgm:pt modelId="{522EB7E2-861A-49B1-B950-03EE369846F7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Always do the right thing,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坚持做正确的事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B88F2F0C-2F38-45EC-B9F9-E1BAD311EB14}" cxnId="{BBD46B4B-8F99-40D7-A6F3-5B1CCB02BC20}" type="parTrans">
      <dgm:prSet/>
      <dgm:spPr/>
      <dgm:t>
        <a:bodyPr/>
        <a:lstStyle/>
        <a:p>
          <a:endParaRPr lang="zh-CN" altLang="en-US"/>
        </a:p>
      </dgm:t>
    </dgm:pt>
    <dgm:pt modelId="{558329E9-54B0-41AE-9D81-01A74B4A949D}" cxnId="{BBD46B4B-8F99-40D7-A6F3-5B1CCB02BC20}" type="sibTrans">
      <dgm:prSet/>
      <dgm:spPr/>
      <dgm:t>
        <a:bodyPr/>
        <a:lstStyle/>
        <a:p>
          <a:endParaRPr lang="zh-CN" altLang="en-US"/>
        </a:p>
      </dgm:t>
    </dgm:pt>
    <dgm:pt modelId="{6E2CE2FC-D6FC-4B95-95AA-363D882DE75C}">
      <dgm:prSet phldrT="[文本]"/>
      <dgm:spPr>
        <a:solidFill>
          <a:srgbClr val="D40D2C"/>
        </a:solidFill>
        <a:ln>
          <a:solidFill>
            <a:srgbClr val="D40D2C"/>
          </a:solidFill>
        </a:ln>
      </dgm:spPr>
      <dgm:t>
        <a:bodyPr/>
        <a:lstStyle/>
        <a:p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Exceed expectations,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超出预期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2A032827-2E58-4331-A587-EF9A4BB9F2A9}" cxnId="{82D4BCF6-4CE5-4F9C-BC00-25C5FC4B6F59}" type="parTrans">
      <dgm:prSet/>
      <dgm:spPr/>
      <dgm:t>
        <a:bodyPr/>
        <a:lstStyle/>
        <a:p>
          <a:endParaRPr lang="zh-CN" altLang="en-US"/>
        </a:p>
      </dgm:t>
    </dgm:pt>
    <dgm:pt modelId="{2EEAC4A5-D8F9-4CEA-A6A0-27E7C280E8AC}" cxnId="{82D4BCF6-4CE5-4F9C-BC00-25C5FC4B6F59}" type="sibTrans">
      <dgm:prSet/>
      <dgm:spPr/>
      <dgm:t>
        <a:bodyPr/>
        <a:lstStyle/>
        <a:p>
          <a:endParaRPr lang="zh-CN" altLang="en-US"/>
        </a:p>
      </dgm:t>
    </dgm:pt>
    <dgm:pt modelId="{B4BEC367-8CAE-4515-BDD6-B38A0B60B7E6}" type="pres">
      <dgm:prSet presAssocID="{9C2F1916-AFCE-4CC7-9839-D8124B9343A7}" presName="Name0" presStyleCnt="0">
        <dgm:presLayoutVars>
          <dgm:chMax val="7"/>
          <dgm:chPref val="7"/>
          <dgm:dir/>
        </dgm:presLayoutVars>
      </dgm:prSet>
      <dgm:spPr/>
    </dgm:pt>
    <dgm:pt modelId="{676BDDD9-B726-477E-8737-6F02FF582D20}" type="pres">
      <dgm:prSet presAssocID="{9C2F1916-AFCE-4CC7-9839-D8124B9343A7}" presName="Name1" presStyleCnt="0"/>
      <dgm:spPr/>
    </dgm:pt>
    <dgm:pt modelId="{503FD2D1-E443-4656-8E7B-2F5D1729694F}" type="pres">
      <dgm:prSet presAssocID="{9C2F1916-AFCE-4CC7-9839-D8124B9343A7}" presName="cycle" presStyleCnt="0"/>
      <dgm:spPr/>
    </dgm:pt>
    <dgm:pt modelId="{83D4C9A0-B646-4E0F-8264-FE54822FB129}" type="pres">
      <dgm:prSet presAssocID="{9C2F1916-AFCE-4CC7-9839-D8124B9343A7}" presName="srcNode" presStyleLbl="node1" presStyleIdx="0" presStyleCnt="7"/>
      <dgm:spPr/>
    </dgm:pt>
    <dgm:pt modelId="{CD62C420-A382-4E75-8FDB-C0C806465921}" type="pres">
      <dgm:prSet presAssocID="{9C2F1916-AFCE-4CC7-9839-D8124B9343A7}" presName="conn" presStyleLbl="parChTrans1D2" presStyleIdx="0" presStyleCnt="1"/>
      <dgm:spPr/>
    </dgm:pt>
    <dgm:pt modelId="{C9F75A8F-53BF-409A-8FDD-F461F8D6CB20}" type="pres">
      <dgm:prSet presAssocID="{9C2F1916-AFCE-4CC7-9839-D8124B9343A7}" presName="extraNode" presStyleLbl="node1" presStyleIdx="0" presStyleCnt="7"/>
      <dgm:spPr/>
    </dgm:pt>
    <dgm:pt modelId="{DC67814D-F8B2-4531-B705-8199E6531DF0}" type="pres">
      <dgm:prSet presAssocID="{9C2F1916-AFCE-4CC7-9839-D8124B9343A7}" presName="dstNode" presStyleLbl="node1" presStyleIdx="0" presStyleCnt="7"/>
      <dgm:spPr/>
    </dgm:pt>
    <dgm:pt modelId="{1347F2DA-6F16-4616-BB53-1A6D23E1D6C7}" type="pres">
      <dgm:prSet presAssocID="{ACF57CBC-BAA6-4B16-AC72-1D9508740366}" presName="text_1" presStyleLbl="node1" presStyleIdx="0" presStyleCnt="7">
        <dgm:presLayoutVars>
          <dgm:bulletEnabled val="1"/>
        </dgm:presLayoutVars>
      </dgm:prSet>
      <dgm:spPr/>
    </dgm:pt>
    <dgm:pt modelId="{1277CA92-77A4-4D2E-9FDD-58D848CACB64}" type="pres">
      <dgm:prSet presAssocID="{ACF57CBC-BAA6-4B16-AC72-1D9508740366}" presName="accent_1" presStyleCnt="0"/>
      <dgm:spPr/>
    </dgm:pt>
    <dgm:pt modelId="{EF89E81C-F59E-4FC2-8267-233B9B587D54}" type="pres">
      <dgm:prSet presAssocID="{ACF57CBC-BAA6-4B16-AC72-1D9508740366}" presName="accentRepeatNode" presStyleLbl="solidFgAcc1" presStyleIdx="0" presStyleCnt="7"/>
      <dgm:spPr>
        <a:ln>
          <a:solidFill>
            <a:srgbClr val="D40D2C"/>
          </a:solidFill>
        </a:ln>
      </dgm:spPr>
    </dgm:pt>
    <dgm:pt modelId="{BC681C67-DE5B-4422-AB18-568C16F87740}" type="pres">
      <dgm:prSet presAssocID="{5EF1B5BF-AF64-41BF-904B-55C96DDB1C01}" presName="text_2" presStyleLbl="node1" presStyleIdx="1" presStyleCnt="7">
        <dgm:presLayoutVars>
          <dgm:bulletEnabled val="1"/>
        </dgm:presLayoutVars>
      </dgm:prSet>
      <dgm:spPr/>
    </dgm:pt>
    <dgm:pt modelId="{57279BFF-34D8-4485-9F75-3D22C711CEDC}" type="pres">
      <dgm:prSet presAssocID="{5EF1B5BF-AF64-41BF-904B-55C96DDB1C01}" presName="accent_2" presStyleCnt="0"/>
      <dgm:spPr/>
    </dgm:pt>
    <dgm:pt modelId="{E5554D16-C53F-43D7-BB49-584DDB7F5983}" type="pres">
      <dgm:prSet presAssocID="{5EF1B5BF-AF64-41BF-904B-55C96DDB1C01}" presName="accentRepeatNode" presStyleLbl="solidFgAcc1" presStyleIdx="1" presStyleCnt="7"/>
      <dgm:spPr>
        <a:ln>
          <a:solidFill>
            <a:srgbClr val="D40D2C"/>
          </a:solidFill>
        </a:ln>
      </dgm:spPr>
    </dgm:pt>
    <dgm:pt modelId="{0A89530D-7DA5-4508-BE12-AE93ABBC7F75}" type="pres">
      <dgm:prSet presAssocID="{C2A9CBEB-C72B-4CC7-848F-F01BA06734FA}" presName="text_3" presStyleLbl="node1" presStyleIdx="2" presStyleCnt="7">
        <dgm:presLayoutVars>
          <dgm:bulletEnabled val="1"/>
        </dgm:presLayoutVars>
      </dgm:prSet>
      <dgm:spPr/>
    </dgm:pt>
    <dgm:pt modelId="{A2CD486B-ABB2-48D5-8F6B-23C2FB974F17}" type="pres">
      <dgm:prSet presAssocID="{C2A9CBEB-C72B-4CC7-848F-F01BA06734FA}" presName="accent_3" presStyleCnt="0"/>
      <dgm:spPr/>
    </dgm:pt>
    <dgm:pt modelId="{D07DC691-9BD3-4059-853B-642D7A69DD08}" type="pres">
      <dgm:prSet presAssocID="{C2A9CBEB-C72B-4CC7-848F-F01BA06734FA}" presName="accentRepeatNode" presStyleLbl="solidFgAcc1" presStyleIdx="2" presStyleCnt="7"/>
      <dgm:spPr>
        <a:ln>
          <a:solidFill>
            <a:srgbClr val="D40D2C"/>
          </a:solidFill>
        </a:ln>
      </dgm:spPr>
    </dgm:pt>
    <dgm:pt modelId="{99B83619-F246-401B-AECB-ACB73DC69BEF}" type="pres">
      <dgm:prSet presAssocID="{3440CA8A-A6B6-4F66-9746-D2F27EF495C7}" presName="text_4" presStyleLbl="node1" presStyleIdx="3" presStyleCnt="7">
        <dgm:presLayoutVars>
          <dgm:bulletEnabled val="1"/>
        </dgm:presLayoutVars>
      </dgm:prSet>
      <dgm:spPr/>
    </dgm:pt>
    <dgm:pt modelId="{C6787D8E-94CF-4CA7-9024-E2BC53C53214}" type="pres">
      <dgm:prSet presAssocID="{3440CA8A-A6B6-4F66-9746-D2F27EF495C7}" presName="accent_4" presStyleCnt="0"/>
      <dgm:spPr/>
    </dgm:pt>
    <dgm:pt modelId="{3D247942-8104-48BF-BABC-B9C509D26253}" type="pres">
      <dgm:prSet presAssocID="{3440CA8A-A6B6-4F66-9746-D2F27EF495C7}" presName="accentRepeatNode" presStyleLbl="solidFgAcc1" presStyleIdx="3" presStyleCnt="7"/>
      <dgm:spPr>
        <a:ln>
          <a:solidFill>
            <a:srgbClr val="D40D2C"/>
          </a:solidFill>
        </a:ln>
      </dgm:spPr>
    </dgm:pt>
    <dgm:pt modelId="{033343DA-920E-4D52-9787-71E83E93DF1A}" type="pres">
      <dgm:prSet presAssocID="{6E2CE2FC-D6FC-4B95-95AA-363D882DE75C}" presName="text_5" presStyleLbl="node1" presStyleIdx="4" presStyleCnt="7">
        <dgm:presLayoutVars>
          <dgm:bulletEnabled val="1"/>
        </dgm:presLayoutVars>
      </dgm:prSet>
      <dgm:spPr/>
    </dgm:pt>
    <dgm:pt modelId="{95926F02-219D-40D3-ADB9-2553861AC26B}" type="pres">
      <dgm:prSet presAssocID="{6E2CE2FC-D6FC-4B95-95AA-363D882DE75C}" presName="accent_5" presStyleCnt="0"/>
      <dgm:spPr/>
    </dgm:pt>
    <dgm:pt modelId="{2FC2BB01-D4EB-48C6-B0F7-A50C38CCFE7C}" type="pres">
      <dgm:prSet presAssocID="{6E2CE2FC-D6FC-4B95-95AA-363D882DE75C}" presName="accentRepeatNode" presStyleLbl="solidFgAcc1" presStyleIdx="4" presStyleCnt="7"/>
      <dgm:spPr>
        <a:ln>
          <a:solidFill>
            <a:srgbClr val="D40D2C"/>
          </a:solidFill>
        </a:ln>
      </dgm:spPr>
    </dgm:pt>
    <dgm:pt modelId="{120F927E-ECE3-4EA2-8B2B-1AE8BA0634F9}" type="pres">
      <dgm:prSet presAssocID="{522EB7E2-861A-49B1-B950-03EE369846F7}" presName="text_6" presStyleLbl="node1" presStyleIdx="5" presStyleCnt="7">
        <dgm:presLayoutVars>
          <dgm:bulletEnabled val="1"/>
        </dgm:presLayoutVars>
      </dgm:prSet>
      <dgm:spPr/>
    </dgm:pt>
    <dgm:pt modelId="{CEA7B9CC-CB54-4B74-B8F8-8AE0BE38CD5C}" type="pres">
      <dgm:prSet presAssocID="{522EB7E2-861A-49B1-B950-03EE369846F7}" presName="accent_6" presStyleCnt="0"/>
      <dgm:spPr/>
    </dgm:pt>
    <dgm:pt modelId="{99DEA298-F6E1-4E1A-A913-685B7283F129}" type="pres">
      <dgm:prSet presAssocID="{522EB7E2-861A-49B1-B950-03EE369846F7}" presName="accentRepeatNode" presStyleLbl="solidFgAcc1" presStyleIdx="5" presStyleCnt="7"/>
      <dgm:spPr>
        <a:ln>
          <a:solidFill>
            <a:srgbClr val="D40D2C"/>
          </a:solidFill>
        </a:ln>
      </dgm:spPr>
    </dgm:pt>
    <dgm:pt modelId="{8A11FB6E-FDE1-4D88-85F6-24FFC19D16CC}" type="pres">
      <dgm:prSet presAssocID="{511B6871-84D2-4D81-B069-1ECD61D76664}" presName="text_7" presStyleLbl="node1" presStyleIdx="6" presStyleCnt="7">
        <dgm:presLayoutVars>
          <dgm:bulletEnabled val="1"/>
        </dgm:presLayoutVars>
      </dgm:prSet>
      <dgm:spPr/>
    </dgm:pt>
    <dgm:pt modelId="{54B73523-C00E-4CB9-A9C7-9FC674F313C4}" type="pres">
      <dgm:prSet presAssocID="{511B6871-84D2-4D81-B069-1ECD61D76664}" presName="accent_7" presStyleCnt="0"/>
      <dgm:spPr/>
    </dgm:pt>
    <dgm:pt modelId="{B023E86A-54BB-4B5D-82B3-F6D918401A0A}" type="pres">
      <dgm:prSet presAssocID="{511B6871-84D2-4D81-B069-1ECD61D76664}" presName="accentRepeatNode" presStyleLbl="solidFgAcc1" presStyleIdx="6" presStyleCnt="7"/>
      <dgm:spPr>
        <a:ln>
          <a:solidFill>
            <a:srgbClr val="D40D2C"/>
          </a:solidFill>
        </a:ln>
      </dgm:spPr>
    </dgm:pt>
  </dgm:ptLst>
  <dgm:cxnLst>
    <dgm:cxn modelId="{E152BA01-349D-43C5-B6EB-95A4DBD789C0}" srcId="{9C2F1916-AFCE-4CC7-9839-D8124B9343A7}" destId="{ACF57CBC-BAA6-4B16-AC72-1D9508740366}" srcOrd="0" destOrd="0" parTransId="{C544A666-D281-42F4-9ACF-7534FC012DB9}" sibTransId="{66A2A7A3-1FCA-49E0-9CA2-47967E8F3E1F}"/>
    <dgm:cxn modelId="{FB382107-3A51-4D77-8AB6-F4E8FD2E3E95}" type="presOf" srcId="{6E2CE2FC-D6FC-4B95-95AA-363D882DE75C}" destId="{033343DA-920E-4D52-9787-71E83E93DF1A}" srcOrd="0" destOrd="0" presId="urn:microsoft.com/office/officeart/2008/layout/VerticalCurvedList#3"/>
    <dgm:cxn modelId="{1F001A0F-792B-4096-84AE-AE5AE0B7E758}" type="presOf" srcId="{511B6871-84D2-4D81-B069-1ECD61D76664}" destId="{8A11FB6E-FDE1-4D88-85F6-24FFC19D16CC}" srcOrd="0" destOrd="0" presId="urn:microsoft.com/office/officeart/2008/layout/VerticalCurvedList#3"/>
    <dgm:cxn modelId="{281D2436-313F-4D5E-8831-8684F6EE3B83}" srcId="{9C2F1916-AFCE-4CC7-9839-D8124B9343A7}" destId="{511B6871-84D2-4D81-B069-1ECD61D76664}" srcOrd="6" destOrd="0" parTransId="{0DCA41A9-9A4A-4675-8CAB-B4D5E6427641}" sibTransId="{CCE5DA84-BBC8-4DBE-81B0-1B13A596934E}"/>
    <dgm:cxn modelId="{9F957C5C-5E16-4E99-B055-87909643587E}" type="presOf" srcId="{3440CA8A-A6B6-4F66-9746-D2F27EF495C7}" destId="{99B83619-F246-401B-AECB-ACB73DC69BEF}" srcOrd="0" destOrd="0" presId="urn:microsoft.com/office/officeart/2008/layout/VerticalCurvedList#3"/>
    <dgm:cxn modelId="{EDF7EA5E-E05E-4144-A6A0-F05130F412D4}" srcId="{9C2F1916-AFCE-4CC7-9839-D8124B9343A7}" destId="{C2A9CBEB-C72B-4CC7-848F-F01BA06734FA}" srcOrd="2" destOrd="0" parTransId="{2883C182-B602-4358-89C5-8959D88CFD78}" sibTransId="{EE0B3FC4-B2C1-4D42-B5B9-308EF2813369}"/>
    <dgm:cxn modelId="{BBD46B4B-8F99-40D7-A6F3-5B1CCB02BC20}" srcId="{9C2F1916-AFCE-4CC7-9839-D8124B9343A7}" destId="{522EB7E2-861A-49B1-B950-03EE369846F7}" srcOrd="5" destOrd="0" parTransId="{B88F2F0C-2F38-45EC-B9F9-E1BAD311EB14}" sibTransId="{558329E9-54B0-41AE-9D81-01A74B4A949D}"/>
    <dgm:cxn modelId="{FE65387A-7A60-4B5C-A073-09D80A89068B}" type="presOf" srcId="{C2A9CBEB-C72B-4CC7-848F-F01BA06734FA}" destId="{0A89530D-7DA5-4508-BE12-AE93ABBC7F75}" srcOrd="0" destOrd="0" presId="urn:microsoft.com/office/officeart/2008/layout/VerticalCurvedList#3"/>
    <dgm:cxn modelId="{0F8B1092-4B52-49CA-999E-8B7EAB0E4A57}" type="presOf" srcId="{ACF57CBC-BAA6-4B16-AC72-1D9508740366}" destId="{1347F2DA-6F16-4616-BB53-1A6D23E1D6C7}" srcOrd="0" destOrd="0" presId="urn:microsoft.com/office/officeart/2008/layout/VerticalCurvedList#3"/>
    <dgm:cxn modelId="{85EB5192-0EF7-498B-A856-B1B8E11937D7}" type="presOf" srcId="{9C2F1916-AFCE-4CC7-9839-D8124B9343A7}" destId="{B4BEC367-8CAE-4515-BDD6-B38A0B60B7E6}" srcOrd="0" destOrd="0" presId="urn:microsoft.com/office/officeart/2008/layout/VerticalCurvedList#3"/>
    <dgm:cxn modelId="{903D0DB4-3EB5-41C7-8094-FFC034BA3BB5}" type="presOf" srcId="{522EB7E2-861A-49B1-B950-03EE369846F7}" destId="{120F927E-ECE3-4EA2-8B2B-1AE8BA0634F9}" srcOrd="0" destOrd="0" presId="urn:microsoft.com/office/officeart/2008/layout/VerticalCurvedList#3"/>
    <dgm:cxn modelId="{9510ECC2-CCEE-42B9-BDBD-1E5DFCCDC45F}" srcId="{9C2F1916-AFCE-4CC7-9839-D8124B9343A7}" destId="{3440CA8A-A6B6-4F66-9746-D2F27EF495C7}" srcOrd="3" destOrd="0" parTransId="{D23F9E77-C493-4001-8853-5AE389DE20DE}" sibTransId="{5F87569C-54E1-43D0-BFD4-22BEACA37FC9}"/>
    <dgm:cxn modelId="{AB8EFBC5-29D6-4B0E-9142-0119FB125008}" type="presOf" srcId="{5EF1B5BF-AF64-41BF-904B-55C96DDB1C01}" destId="{BC681C67-DE5B-4422-AB18-568C16F87740}" srcOrd="0" destOrd="0" presId="urn:microsoft.com/office/officeart/2008/layout/VerticalCurvedList#3"/>
    <dgm:cxn modelId="{921A48CD-CDEE-4F74-8905-DECC93D46050}" srcId="{9C2F1916-AFCE-4CC7-9839-D8124B9343A7}" destId="{5EF1B5BF-AF64-41BF-904B-55C96DDB1C01}" srcOrd="1" destOrd="0" parTransId="{FE32D257-D107-429F-8FBF-425F82B9F090}" sibTransId="{642D31EB-2669-4105-9C2F-924B42A3D3C9}"/>
    <dgm:cxn modelId="{D5C440F6-8AEE-4139-8465-5616463A762B}" type="presOf" srcId="{66A2A7A3-1FCA-49E0-9CA2-47967E8F3E1F}" destId="{CD62C420-A382-4E75-8FDB-C0C806465921}" srcOrd="0" destOrd="0" presId="urn:microsoft.com/office/officeart/2008/layout/VerticalCurvedList#3"/>
    <dgm:cxn modelId="{82D4BCF6-4CE5-4F9C-BC00-25C5FC4B6F59}" srcId="{9C2F1916-AFCE-4CC7-9839-D8124B9343A7}" destId="{6E2CE2FC-D6FC-4B95-95AA-363D882DE75C}" srcOrd="4" destOrd="0" parTransId="{2A032827-2E58-4331-A587-EF9A4BB9F2A9}" sibTransId="{2EEAC4A5-D8F9-4CEA-A6A0-27E7C280E8AC}"/>
    <dgm:cxn modelId="{82D6EB31-6323-4D7C-B2E2-65F0C120638E}" type="presParOf" srcId="{B4BEC367-8CAE-4515-BDD6-B38A0B60B7E6}" destId="{676BDDD9-B726-477E-8737-6F02FF582D20}" srcOrd="0" destOrd="0" presId="urn:microsoft.com/office/officeart/2008/layout/VerticalCurvedList#3"/>
    <dgm:cxn modelId="{8E3325FC-C02C-41F3-840C-197C3F503197}" type="presParOf" srcId="{676BDDD9-B726-477E-8737-6F02FF582D20}" destId="{503FD2D1-E443-4656-8E7B-2F5D1729694F}" srcOrd="0" destOrd="0" presId="urn:microsoft.com/office/officeart/2008/layout/VerticalCurvedList#3"/>
    <dgm:cxn modelId="{992C5843-1B12-4037-BE2E-609D0EA90D60}" type="presParOf" srcId="{503FD2D1-E443-4656-8E7B-2F5D1729694F}" destId="{83D4C9A0-B646-4E0F-8264-FE54822FB129}" srcOrd="0" destOrd="0" presId="urn:microsoft.com/office/officeart/2008/layout/VerticalCurvedList#3"/>
    <dgm:cxn modelId="{E248FCF9-BB6D-4FCE-8011-BBC91836A92E}" type="presParOf" srcId="{503FD2D1-E443-4656-8E7B-2F5D1729694F}" destId="{CD62C420-A382-4E75-8FDB-C0C806465921}" srcOrd="1" destOrd="0" presId="urn:microsoft.com/office/officeart/2008/layout/VerticalCurvedList#3"/>
    <dgm:cxn modelId="{7EBFA070-D5C5-4E8A-BBE5-AC7A6289C740}" type="presParOf" srcId="{503FD2D1-E443-4656-8E7B-2F5D1729694F}" destId="{C9F75A8F-53BF-409A-8FDD-F461F8D6CB20}" srcOrd="2" destOrd="0" presId="urn:microsoft.com/office/officeart/2008/layout/VerticalCurvedList#3"/>
    <dgm:cxn modelId="{1C735355-F356-4E10-AD31-6519631D18C5}" type="presParOf" srcId="{503FD2D1-E443-4656-8E7B-2F5D1729694F}" destId="{DC67814D-F8B2-4531-B705-8199E6531DF0}" srcOrd="3" destOrd="0" presId="urn:microsoft.com/office/officeart/2008/layout/VerticalCurvedList#3"/>
    <dgm:cxn modelId="{462EB17B-DAC3-44E7-8E47-5C93ACB44D94}" type="presParOf" srcId="{676BDDD9-B726-477E-8737-6F02FF582D20}" destId="{1347F2DA-6F16-4616-BB53-1A6D23E1D6C7}" srcOrd="1" destOrd="0" presId="urn:microsoft.com/office/officeart/2008/layout/VerticalCurvedList#3"/>
    <dgm:cxn modelId="{9D7F322B-345D-4743-9771-A041927D1A4A}" type="presParOf" srcId="{676BDDD9-B726-477E-8737-6F02FF582D20}" destId="{1277CA92-77A4-4D2E-9FDD-58D848CACB64}" srcOrd="2" destOrd="0" presId="urn:microsoft.com/office/officeart/2008/layout/VerticalCurvedList#3"/>
    <dgm:cxn modelId="{ACB19D03-1B2B-4DB9-985B-68AC164DDCAE}" type="presParOf" srcId="{1277CA92-77A4-4D2E-9FDD-58D848CACB64}" destId="{EF89E81C-F59E-4FC2-8267-233B9B587D54}" srcOrd="0" destOrd="0" presId="urn:microsoft.com/office/officeart/2008/layout/VerticalCurvedList#3"/>
    <dgm:cxn modelId="{94AC8774-00BF-41D7-AB8B-BD08A94B491B}" type="presParOf" srcId="{676BDDD9-B726-477E-8737-6F02FF582D20}" destId="{BC681C67-DE5B-4422-AB18-568C16F87740}" srcOrd="3" destOrd="0" presId="urn:microsoft.com/office/officeart/2008/layout/VerticalCurvedList#3"/>
    <dgm:cxn modelId="{08F0548F-74AF-4498-AFC6-EF6AE60E91FA}" type="presParOf" srcId="{676BDDD9-B726-477E-8737-6F02FF582D20}" destId="{57279BFF-34D8-4485-9F75-3D22C711CEDC}" srcOrd="4" destOrd="0" presId="urn:microsoft.com/office/officeart/2008/layout/VerticalCurvedList#3"/>
    <dgm:cxn modelId="{2ED43A36-0B36-4858-A151-269D1C0B145A}" type="presParOf" srcId="{57279BFF-34D8-4485-9F75-3D22C711CEDC}" destId="{E5554D16-C53F-43D7-BB49-584DDB7F5983}" srcOrd="0" destOrd="0" presId="urn:microsoft.com/office/officeart/2008/layout/VerticalCurvedList#3"/>
    <dgm:cxn modelId="{E34A6750-D237-4CB8-B0EE-BDB739E626A7}" type="presParOf" srcId="{676BDDD9-B726-477E-8737-6F02FF582D20}" destId="{0A89530D-7DA5-4508-BE12-AE93ABBC7F75}" srcOrd="5" destOrd="0" presId="urn:microsoft.com/office/officeart/2008/layout/VerticalCurvedList#3"/>
    <dgm:cxn modelId="{EBF3C6A4-DE1C-418A-9FBA-613514C56176}" type="presParOf" srcId="{676BDDD9-B726-477E-8737-6F02FF582D20}" destId="{A2CD486B-ABB2-48D5-8F6B-23C2FB974F17}" srcOrd="6" destOrd="0" presId="urn:microsoft.com/office/officeart/2008/layout/VerticalCurvedList#3"/>
    <dgm:cxn modelId="{EE679624-901A-4280-827F-E3BA82766376}" type="presParOf" srcId="{A2CD486B-ABB2-48D5-8F6B-23C2FB974F17}" destId="{D07DC691-9BD3-4059-853B-642D7A69DD08}" srcOrd="0" destOrd="0" presId="urn:microsoft.com/office/officeart/2008/layout/VerticalCurvedList#3"/>
    <dgm:cxn modelId="{8DAD5EB7-42CB-42F1-A344-BDFCA7FC5FE8}" type="presParOf" srcId="{676BDDD9-B726-477E-8737-6F02FF582D20}" destId="{99B83619-F246-401B-AECB-ACB73DC69BEF}" srcOrd="7" destOrd="0" presId="urn:microsoft.com/office/officeart/2008/layout/VerticalCurvedList#3"/>
    <dgm:cxn modelId="{F3EE50F2-C3C0-486E-9B00-B5A8B2AC7ED2}" type="presParOf" srcId="{676BDDD9-B726-477E-8737-6F02FF582D20}" destId="{C6787D8E-94CF-4CA7-9024-E2BC53C53214}" srcOrd="8" destOrd="0" presId="urn:microsoft.com/office/officeart/2008/layout/VerticalCurvedList#3"/>
    <dgm:cxn modelId="{72F253D9-0611-4BC2-AF2B-128C49E5E13A}" type="presParOf" srcId="{C6787D8E-94CF-4CA7-9024-E2BC53C53214}" destId="{3D247942-8104-48BF-BABC-B9C509D26253}" srcOrd="0" destOrd="0" presId="urn:microsoft.com/office/officeart/2008/layout/VerticalCurvedList#3"/>
    <dgm:cxn modelId="{B099717B-71A2-4CC7-822B-1A67EBB99A97}" type="presParOf" srcId="{676BDDD9-B726-477E-8737-6F02FF582D20}" destId="{033343DA-920E-4D52-9787-71E83E93DF1A}" srcOrd="9" destOrd="0" presId="urn:microsoft.com/office/officeart/2008/layout/VerticalCurvedList#3"/>
    <dgm:cxn modelId="{F09FB550-EFFE-4D18-B17A-9343A3C0BC05}" type="presParOf" srcId="{676BDDD9-B726-477E-8737-6F02FF582D20}" destId="{95926F02-219D-40D3-ADB9-2553861AC26B}" srcOrd="10" destOrd="0" presId="urn:microsoft.com/office/officeart/2008/layout/VerticalCurvedList#3"/>
    <dgm:cxn modelId="{574BD687-550D-45C2-A0E7-48ACF3C526C5}" type="presParOf" srcId="{95926F02-219D-40D3-ADB9-2553861AC26B}" destId="{2FC2BB01-D4EB-48C6-B0F7-A50C38CCFE7C}" srcOrd="0" destOrd="0" presId="urn:microsoft.com/office/officeart/2008/layout/VerticalCurvedList#3"/>
    <dgm:cxn modelId="{58B172A1-063F-4693-997C-BE257F376291}" type="presParOf" srcId="{676BDDD9-B726-477E-8737-6F02FF582D20}" destId="{120F927E-ECE3-4EA2-8B2B-1AE8BA0634F9}" srcOrd="11" destOrd="0" presId="urn:microsoft.com/office/officeart/2008/layout/VerticalCurvedList#3"/>
    <dgm:cxn modelId="{B8B116AB-D899-4EC3-9601-B1AC1EDB64DF}" type="presParOf" srcId="{676BDDD9-B726-477E-8737-6F02FF582D20}" destId="{CEA7B9CC-CB54-4B74-B8F8-8AE0BE38CD5C}" srcOrd="12" destOrd="0" presId="urn:microsoft.com/office/officeart/2008/layout/VerticalCurvedList#3"/>
    <dgm:cxn modelId="{AB63ABBD-D06E-4926-9445-637AD975812C}" type="presParOf" srcId="{CEA7B9CC-CB54-4B74-B8F8-8AE0BE38CD5C}" destId="{99DEA298-F6E1-4E1A-A913-685B7283F129}" srcOrd="0" destOrd="0" presId="urn:microsoft.com/office/officeart/2008/layout/VerticalCurvedList#3"/>
    <dgm:cxn modelId="{EDD179EB-D24A-4826-8959-AC8A1D5D82CB}" type="presParOf" srcId="{676BDDD9-B726-477E-8737-6F02FF582D20}" destId="{8A11FB6E-FDE1-4D88-85F6-24FFC19D16CC}" srcOrd="13" destOrd="0" presId="urn:microsoft.com/office/officeart/2008/layout/VerticalCurvedList#3"/>
    <dgm:cxn modelId="{21B803BC-A2CD-4F0C-B201-49927B96C27B}" type="presParOf" srcId="{676BDDD9-B726-477E-8737-6F02FF582D20}" destId="{54B73523-C00E-4CB9-A9C7-9FC674F313C4}" srcOrd="14" destOrd="0" presId="urn:microsoft.com/office/officeart/2008/layout/VerticalCurvedList#3"/>
    <dgm:cxn modelId="{42B50659-5486-415F-ABD9-399E1F372A17}" type="presParOf" srcId="{54B73523-C00E-4CB9-A9C7-9FC674F313C4}" destId="{B023E86A-54BB-4B5D-82B3-F6D918401A0A}" srcOrd="0" destOrd="0" presId="urn:microsoft.com/office/officeart/2008/layout/VerticalCurvedList#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7004639" cy="5549159"/>
        <a:chOff x="0" y="0"/>
        <a:chExt cx="7004639" cy="5549159"/>
      </a:xfrm>
    </dsp:grpSpPr>
    <dsp:sp modelId="{CD62C420-A382-4E75-8FDB-C0C806465921}">
      <dsp:nvSpPr>
        <dsp:cNvPr id="4" name="空心弧 3"/>
        <dsp:cNvSpPr/>
      </dsp:nvSpPr>
      <dsp:spPr bwMode="white">
        <a:xfrm>
          <a:off x="-6208575" y="-972455"/>
          <a:ext cx="7494070" cy="7494070"/>
        </a:xfrm>
        <a:prstGeom prst="blockArc">
          <a:avLst>
            <a:gd name="adj1" fmla="val 18900000"/>
            <a:gd name="adj2" fmla="val 2700000"/>
            <a:gd name="adj3" fmla="val 241"/>
          </a:avLst>
        </a:prstGeom>
        <a:ln>
          <a:solidFill>
            <a:srgbClr val="D40D2C"/>
          </a:solidFill>
        </a:ln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-6208575" y="-972455"/>
        <a:ext cx="7494070" cy="7494070"/>
      </dsp:txXfrm>
    </dsp:sp>
    <dsp:sp modelId="{1347F2DA-6F16-4616-BB53-1A6D23E1D6C7}">
      <dsp:nvSpPr>
        <dsp:cNvPr id="7" name="矩形 6"/>
        <dsp:cNvSpPr/>
      </dsp:nvSpPr>
      <dsp:spPr bwMode="white">
        <a:xfrm>
          <a:off x="463355" y="252265"/>
          <a:ext cx="6541284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Sharing the joys and sorrows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</a:t>
          </a:r>
          <a:r>
            <a:rPr lang="zh-CN" altLang="en-US" b="1" dirty="0">
              <a:latin typeface="微软雅黑" panose="020B0503020204020204" charset="-122"/>
              <a:ea typeface="微软雅黑" panose="020B0503020204020204" charset="-122"/>
            </a:rPr>
            <a:t>同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甘共苦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463355" y="252265"/>
        <a:ext cx="6541284" cy="504308"/>
      </dsp:txXfrm>
    </dsp:sp>
    <dsp:sp modelId="{EF89E81C-F59E-4FC2-8267-233B9B587D54}">
      <dsp:nvSpPr>
        <dsp:cNvPr id="8" name="椭圆 7"/>
        <dsp:cNvSpPr/>
      </dsp:nvSpPr>
      <dsp:spPr bwMode="white">
        <a:xfrm>
          <a:off x="148163" y="189226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8163" y="189226"/>
        <a:ext cx="630384" cy="630384"/>
      </dsp:txXfrm>
    </dsp:sp>
    <dsp:sp modelId="{BC681C67-DE5B-4422-AB18-568C16F87740}">
      <dsp:nvSpPr>
        <dsp:cNvPr id="9" name="矩形 8"/>
        <dsp:cNvSpPr/>
      </dsp:nvSpPr>
      <dsp:spPr bwMode="white">
        <a:xfrm>
          <a:off x="920051" y="1009170"/>
          <a:ext cx="6084588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U </a:t>
          </a:r>
          <a:r>
            <a:rPr lang="en-US" altLang="zh-CN" b="1" dirty="0">
              <a:latin typeface="微软雅黑" panose="020B0503020204020204" charset="-122"/>
              <a:ea typeface="微软雅黑" panose="020B0503020204020204" charset="-122"/>
            </a:rPr>
            <a:t>are happy working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，快乐工作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920051" y="1009170"/>
        <a:ext cx="6084588" cy="504308"/>
      </dsp:txXfrm>
    </dsp:sp>
    <dsp:sp modelId="{E5554D16-C53F-43D7-BB49-584DDB7F5983}">
      <dsp:nvSpPr>
        <dsp:cNvPr id="10" name="椭圆 9"/>
        <dsp:cNvSpPr/>
      </dsp:nvSpPr>
      <dsp:spPr bwMode="white">
        <a:xfrm>
          <a:off x="604858" y="946132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4858" y="946132"/>
        <a:ext cx="630384" cy="630384"/>
      </dsp:txXfrm>
    </dsp:sp>
    <dsp:sp modelId="{0A89530D-7DA5-4508-BE12-AE93ABBC7F75}">
      <dsp:nvSpPr>
        <dsp:cNvPr id="11" name="矩形 10"/>
        <dsp:cNvSpPr/>
      </dsp:nvSpPr>
      <dsp:spPr bwMode="white">
        <a:xfrm>
          <a:off x="1170318" y="1765520"/>
          <a:ext cx="5834321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R</a:t>
          </a:r>
          <a:r>
            <a:rPr lang="en-US" altLang="zh-CN" b="1" dirty="0">
              <a:latin typeface="微软雅黑" panose="020B0503020204020204" charset="-122"/>
              <a:ea typeface="微软雅黑" panose="020B0503020204020204" charset="-122"/>
            </a:rPr>
            <a:t>eally b</a:t>
          </a: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elieve in yourself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，相信自己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1170318" y="1765520"/>
        <a:ext cx="5834321" cy="504308"/>
      </dsp:txXfrm>
    </dsp:sp>
    <dsp:sp modelId="{D07DC691-9BD3-4059-853B-642D7A69DD08}">
      <dsp:nvSpPr>
        <dsp:cNvPr id="12" name="椭圆 11"/>
        <dsp:cNvSpPr/>
      </dsp:nvSpPr>
      <dsp:spPr bwMode="white">
        <a:xfrm>
          <a:off x="855125" y="1702482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855125" y="1702482"/>
        <a:ext cx="630384" cy="630384"/>
      </dsp:txXfrm>
    </dsp:sp>
    <dsp:sp modelId="{99B83619-F246-401B-AECB-ACB73DC69BEF}">
      <dsp:nvSpPr>
        <dsp:cNvPr id="13" name="矩形 12"/>
        <dsp:cNvSpPr/>
      </dsp:nvSpPr>
      <dsp:spPr bwMode="white">
        <a:xfrm>
          <a:off x="1250226" y="2522426"/>
          <a:ext cx="5754413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Remain humble,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保持谦逊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1250226" y="2522426"/>
        <a:ext cx="5754413" cy="504308"/>
      </dsp:txXfrm>
    </dsp:sp>
    <dsp:sp modelId="{3D247942-8104-48BF-BABC-B9C509D26253}">
      <dsp:nvSpPr>
        <dsp:cNvPr id="14" name="椭圆 13"/>
        <dsp:cNvSpPr/>
      </dsp:nvSpPr>
      <dsp:spPr bwMode="white">
        <a:xfrm>
          <a:off x="935033" y="2459387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935033" y="2459387"/>
        <a:ext cx="630384" cy="630384"/>
      </dsp:txXfrm>
    </dsp:sp>
    <dsp:sp modelId="{033343DA-920E-4D52-9787-71E83E93DF1A}">
      <dsp:nvSpPr>
        <dsp:cNvPr id="15" name="矩形 14"/>
        <dsp:cNvSpPr/>
      </dsp:nvSpPr>
      <dsp:spPr bwMode="white">
        <a:xfrm>
          <a:off x="1170318" y="3279331"/>
          <a:ext cx="5834321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Exceed expectations,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超出预期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1170318" y="3279331"/>
        <a:ext cx="5834321" cy="504308"/>
      </dsp:txXfrm>
    </dsp:sp>
    <dsp:sp modelId="{2FC2BB01-D4EB-48C6-B0F7-A50C38CCFE7C}">
      <dsp:nvSpPr>
        <dsp:cNvPr id="16" name="椭圆 15"/>
        <dsp:cNvSpPr/>
      </dsp:nvSpPr>
      <dsp:spPr bwMode="white">
        <a:xfrm>
          <a:off x="855125" y="3216293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855125" y="3216293"/>
        <a:ext cx="630384" cy="630384"/>
      </dsp:txXfrm>
    </dsp:sp>
    <dsp:sp modelId="{120F927E-ECE3-4EA2-8B2B-1AE8BA0634F9}">
      <dsp:nvSpPr>
        <dsp:cNvPr id="17" name="矩形 16"/>
        <dsp:cNvSpPr/>
      </dsp:nvSpPr>
      <dsp:spPr bwMode="white">
        <a:xfrm>
          <a:off x="920051" y="4035681"/>
          <a:ext cx="6084588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Always do the right thing,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坚持做正确的事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920051" y="4035681"/>
        <a:ext cx="6084588" cy="504308"/>
      </dsp:txXfrm>
    </dsp:sp>
    <dsp:sp modelId="{99DEA298-F6E1-4E1A-A913-685B7283F129}">
      <dsp:nvSpPr>
        <dsp:cNvPr id="18" name="椭圆 17"/>
        <dsp:cNvSpPr/>
      </dsp:nvSpPr>
      <dsp:spPr bwMode="white">
        <a:xfrm>
          <a:off x="604858" y="3972643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4858" y="3972643"/>
        <a:ext cx="630384" cy="630384"/>
      </dsp:txXfrm>
    </dsp:sp>
    <dsp:sp modelId="{8A11FB6E-FDE1-4D88-85F6-24FFC19D16CC}">
      <dsp:nvSpPr>
        <dsp:cNvPr id="19" name="矩形 18"/>
        <dsp:cNvSpPr/>
      </dsp:nvSpPr>
      <dsp:spPr bwMode="white">
        <a:xfrm>
          <a:off x="463355" y="4792587"/>
          <a:ext cx="6541284" cy="504308"/>
        </a:xfrm>
        <a:prstGeom prst="rect">
          <a:avLst/>
        </a:prstGeom>
        <a:solidFill>
          <a:srgbClr val="D40D2C"/>
        </a:solidFill>
        <a:ln>
          <a:solidFill>
            <a:srgbClr val="D40D2C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00294" tIns="53340" rIns="53340" bIns="53340" anchor="ctr"/>
        <a:lstStyle>
          <a:lvl1pPr algn="l">
            <a:defRPr sz="21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>
              <a:latin typeface="微软雅黑" panose="020B0503020204020204" charset="-122"/>
              <a:ea typeface="微软雅黑" panose="020B0503020204020204" charset="-122"/>
            </a:rPr>
            <a:t>Lead by example, </a:t>
          </a:r>
          <a:r>
            <a:rPr lang="zh-CN" b="1" dirty="0">
              <a:latin typeface="微软雅黑" panose="020B0503020204020204" charset="-122"/>
              <a:ea typeface="微软雅黑" panose="020B0503020204020204" charset="-122"/>
            </a:rPr>
            <a:t>以身作则</a:t>
          </a:r>
          <a:endParaRPr lang="zh-CN" altLang="en-US" dirty="0"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463355" y="4792587"/>
        <a:ext cx="6541284" cy="504308"/>
      </dsp:txXfrm>
    </dsp:sp>
    <dsp:sp modelId="{B023E86A-54BB-4B5D-82B3-F6D918401A0A}">
      <dsp:nvSpPr>
        <dsp:cNvPr id="20" name="椭圆 19"/>
        <dsp:cNvSpPr/>
      </dsp:nvSpPr>
      <dsp:spPr bwMode="white">
        <a:xfrm>
          <a:off x="148163" y="4729548"/>
          <a:ext cx="630384" cy="630384"/>
        </a:xfrm>
        <a:prstGeom prst="ellipse">
          <a:avLst/>
        </a:prstGeom>
        <a:ln>
          <a:solidFill>
            <a:srgbClr val="D40D2C"/>
          </a:solidFill>
        </a:ln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8163" y="4729548"/>
        <a:ext cx="630384" cy="630384"/>
      </dsp:txXfrm>
    </dsp:sp>
    <dsp:sp modelId="{83D4C9A0-B646-4E0F-8264-FE54822FB129}">
      <dsp:nvSpPr>
        <dsp:cNvPr id="3" name="矩形 2" hidden="1"/>
        <dsp:cNvSpPr/>
      </dsp:nvSpPr>
      <dsp:spPr bwMode="white">
        <a:xfrm>
          <a:off x="157286" y="119754"/>
          <a:ext cx="36000" cy="36000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57286" y="119754"/>
        <a:ext cx="36000" cy="36000"/>
      </dsp:txXfrm>
    </dsp:sp>
    <dsp:sp modelId="{C9F75A8F-53BF-409A-8FDD-F461F8D6CB20}">
      <dsp:nvSpPr>
        <dsp:cNvPr id="5" name="矩形 4" hidden="1"/>
        <dsp:cNvSpPr/>
      </dsp:nvSpPr>
      <dsp:spPr bwMode="white">
        <a:xfrm>
          <a:off x="1249495" y="2756579"/>
          <a:ext cx="36000" cy="36000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249495" y="2756579"/>
        <a:ext cx="36000" cy="36000"/>
      </dsp:txXfrm>
    </dsp:sp>
    <dsp:sp modelId="{DC67814D-F8B2-4531-B705-8199E6531DF0}">
      <dsp:nvSpPr>
        <dsp:cNvPr id="6" name="矩形 5" hidden="1"/>
        <dsp:cNvSpPr/>
      </dsp:nvSpPr>
      <dsp:spPr bwMode="white">
        <a:xfrm>
          <a:off x="157286" y="5393405"/>
          <a:ext cx="36000" cy="36000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57286" y="5393405"/>
        <a:ext cx="36000" cy="3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#3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BB66C-D209-4A8E-BF4B-1C2047C0C2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3739F-BF74-4F9F-B0E5-94982337731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造字工房悦黑（非商用）常规体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造字工房悦黑（非商用）常规体" pitchFamily="2" charset="-122"/>
              </a:defRPr>
            </a:lvl1pPr>
          </a:lstStyle>
          <a:p>
            <a:fld id="{D8D3007C-0BBF-4CAD-B02F-7664B804665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造字工房悦黑（非商用）常规体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造字工房悦黑（非商用）常规体" pitchFamily="2" charset="-122"/>
              </a:defRPr>
            </a:lvl1pPr>
          </a:lstStyle>
          <a:p>
            <a:fld id="{8927DC7C-EA85-41EA-BE8E-3BC04B9579CE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造字工房悦黑（非商用）常规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>
                <a:solidFill>
                  <a:srgbClr val="FF0000"/>
                </a:solidFill>
              </a:rPr>
              <a:t>管理组用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6D356-8AE6-4530-87EF-498C6B01B9A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后面的</a:t>
            </a:r>
            <a:r>
              <a:rPr lang="en-US" altLang="zh-CN"/>
              <a:t>real</a:t>
            </a:r>
            <a:r>
              <a:rPr lang="zh-CN" altLang="en-US"/>
              <a:t>使用白字红底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/>
              <a:t>各类补贴含：交通补贴、住房补贴、早晚班津贴。</a:t>
            </a:r>
            <a:endParaRPr lang="zh-CN" altLang="en-US" b="1"/>
          </a:p>
          <a:p>
            <a:r>
              <a:rPr lang="zh-CN" altLang="en-US" b="1"/>
              <a:t>相关扣款为：个人所得税扣款。</a:t>
            </a:r>
            <a:endParaRPr lang="zh-CN" altLang="en-US" b="1"/>
          </a:p>
          <a:p>
            <a:r>
              <a:rPr lang="zh-CN" altLang="en-US" b="1"/>
              <a:t>奖金：神秘顾客奖金，招聘内部推荐奖励。</a:t>
            </a:r>
            <a:endParaRPr lang="zh-CN" altLang="en-US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048357-9236-4584-9C4B-63C9B8AEC5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40100" y="2301875"/>
            <a:ext cx="5511800" cy="1577975"/>
          </a:xfrm>
        </p:spPr>
        <p:txBody>
          <a:bodyPr lIns="0" tIns="0" rIns="0" bIns="0"/>
          <a:lstStyle>
            <a:lvl1pPr>
              <a:defRPr sz="7200" b="0" i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</p:spPr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16525B2-4347-4F72-BAF7-76B19438D329}" type="datetimeFigureOut">
              <a:rPr lang="en-US" smtClean="0"/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0F073CC-40D5-4B23-8DF0-9BD0A0C12F2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2285999"/>
            <a:ext cx="9144000" cy="1223963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defRPr sz="7200">
                <a:solidFill>
                  <a:schemeClr val="bg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r>
              <a:rPr lang="zh-CN" altLang="en-US" dirty="0"/>
              <a:t>封面标题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33691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 hasCustomPrompt="1"/>
          </p:nvPr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>
              <a:defRPr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r>
              <a:rPr lang="zh-CN" altLang="en-US" dirty="0"/>
              <a:t>内容标题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19275"/>
            <a:ext cx="3419475" cy="40100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dirty="0"/>
              <a:t>第一部分</a:t>
            </a:r>
            <a:endParaRPr lang="en-US" altLang="zh-CN" dirty="0"/>
          </a:p>
          <a:p>
            <a:pPr lvl="0"/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1" hasCustomPrompt="1"/>
          </p:nvPr>
        </p:nvSpPr>
        <p:spPr>
          <a:xfrm>
            <a:off x="4386262" y="1819275"/>
            <a:ext cx="3419475" cy="40100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dirty="0"/>
              <a:t>第二部分</a:t>
            </a:r>
            <a:endParaRPr lang="en-US" altLang="zh-CN" dirty="0"/>
          </a:p>
          <a:p>
            <a:pPr lvl="0"/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7" name="文本占位符 4"/>
          <p:cNvSpPr>
            <a:spLocks noGrp="1"/>
          </p:cNvSpPr>
          <p:nvPr>
            <p:ph type="body" sz="quarter" idx="12" hasCustomPrompt="1"/>
          </p:nvPr>
        </p:nvSpPr>
        <p:spPr>
          <a:xfrm>
            <a:off x="8077199" y="1819275"/>
            <a:ext cx="3419475" cy="40100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dirty="0"/>
              <a:t>第三部分</a:t>
            </a:r>
            <a:endParaRPr lang="en-US" altLang="zh-CN" dirty="0"/>
          </a:p>
          <a:p>
            <a:pPr lvl="0"/>
            <a:r>
              <a:rPr lang="en-US" altLang="zh-CN" dirty="0"/>
              <a:t>……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ctrTitle" hasCustomPrompt="1"/>
          </p:nvPr>
        </p:nvSpPr>
        <p:spPr>
          <a:xfrm>
            <a:off x="308043" y="2918297"/>
            <a:ext cx="9144000" cy="12239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bg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r>
              <a:rPr lang="zh-CN" altLang="en-US" dirty="0"/>
              <a:t>封面标题</a:t>
            </a:r>
            <a:endParaRPr lang="zh-CN" altLang="en-US" dirty="0"/>
          </a:p>
        </p:txBody>
      </p:sp>
      <p:sp>
        <p:nvSpPr>
          <p:cNvPr id="4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8043" y="4142260"/>
            <a:ext cx="9144000" cy="3369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18229"/>
            <a:ext cx="10515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lnSpc>
                <a:spcPct val="15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标题 1"/>
          <p:cNvSpPr>
            <a:spLocks noGrp="1"/>
          </p:cNvSpPr>
          <p:nvPr>
            <p:ph type="title" hasCustomPrompt="1"/>
          </p:nvPr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>
              <a:defRPr>
                <a:latin typeface="庞门正道标题体" panose="02010600030101010101" pitchFamily="2" charset="-122"/>
                <a:ea typeface="庞门正道标题体" panose="02010600030101010101" pitchFamily="2" charset="-122"/>
              </a:defRPr>
            </a:lvl1pPr>
          </a:lstStyle>
          <a:p>
            <a:r>
              <a:rPr lang="zh-CN" altLang="en-US" dirty="0"/>
              <a:t>内容标题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6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9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9.png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912373"/>
            <a:ext cx="9144000" cy="1223963"/>
          </a:xfrm>
        </p:spPr>
        <p:txBody>
          <a:bodyPr>
            <a:noAutofit/>
          </a:bodyPr>
          <a:lstStyle/>
          <a:p>
            <a:r>
              <a:rPr lang="zh-CN" altLang="en-US" sz="5400" dirty="0">
                <a:sym typeface="+mn-ea"/>
              </a:rPr>
              <a:t>上海馔宝堡餐饮集团有限公司</a:t>
            </a:r>
            <a:endParaRPr lang="zh-CN" altLang="en-US" sz="5400" dirty="0">
              <a:sym typeface="+mn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228412"/>
            <a:ext cx="9144000" cy="910968"/>
          </a:xfrm>
        </p:spPr>
        <p:txBody>
          <a:bodyPr>
            <a:noAutofit/>
          </a:bodyPr>
          <a:lstStyle/>
          <a:p>
            <a:r>
              <a:rPr lang="zh-CN" altLang="en-US" sz="5400" dirty="0"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  <a:sym typeface="+mn-ea"/>
              </a:rPr>
              <a:t>公司简介</a:t>
            </a:r>
            <a:endParaRPr lang="zh-CN" altLang="en-US" sz="5400" dirty="0">
              <a:latin typeface="庞门正道标题体" panose="02010600030101010101" pitchFamily="2" charset="-122"/>
              <a:ea typeface="庞门正道标题体" panose="02010600030101010101" pitchFamily="2" charset="-122"/>
              <a:cs typeface="+mj-cs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38" y="674460"/>
            <a:ext cx="3421930" cy="71544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16438" y="1741939"/>
            <a:ext cx="609442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/>
            <a:r>
              <a:rPr lang="zh-CN" altLang="zh-CN" sz="18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上海馔宝堡餐饮集团有限公司</a:t>
            </a:r>
            <a:endParaRPr lang="zh-CN" altLang="zh-CN" sz="1100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en-US" altLang="zh-CN" sz="1800" b="1" dirty="0">
                <a:solidFill>
                  <a:schemeClr val="bg1"/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Century Schoolbook" panose="02040604050505020304" charset="0"/>
              </a:rPr>
              <a:t>Jumbo Five (Shanghai) Holdings Limited</a:t>
            </a:r>
            <a:r>
              <a:rPr lang="en-US" altLang="zh-CN" sz="1800" dirty="0">
                <a:solidFill>
                  <a:schemeClr val="bg1"/>
                </a:solidFill>
                <a:effectLst/>
                <a:latin typeface="Century Schoolbook" panose="02040604050505020304" charset="0"/>
                <a:ea typeface="微软雅黑" panose="020B0503020204020204" charset="-122"/>
                <a:cs typeface="Century Schoolbook" panose="02040604050505020304" charset="0"/>
              </a:rPr>
              <a:t> </a:t>
            </a:r>
            <a:endParaRPr lang="en-US" altLang="zh-CN" sz="1800" dirty="0">
              <a:solidFill>
                <a:schemeClr val="bg1"/>
              </a:solidFill>
              <a:effectLst/>
              <a:latin typeface="Century Schoolbook" panose="02040604050505020304" charset="0"/>
              <a:ea typeface="微软雅黑" panose="020B0503020204020204" charset="-122"/>
              <a:cs typeface="Century Schoolbook" panose="020406040505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6438" y="2739033"/>
            <a:ext cx="10529740" cy="3046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200000"/>
              </a:lnSpc>
              <a:buFont typeface="Wingdings" panose="05000000000000000000" pitchFamily="2" charset="2"/>
              <a:buChar char=""/>
            </a:pP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公司简介</a:t>
            </a:r>
            <a:endParaRPr lang="zh-CN" altLang="zh-CN" sz="1600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66700" indent="266700">
              <a:lnSpc>
                <a:spcPct val="200000"/>
              </a:lnSpc>
            </a:pP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上海馔宝堡餐饮集团有限公司（下称“馔宝堡”），成立于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2020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年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9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月；秉持“全球美馔、珍堡</a:t>
            </a:r>
            <a:r>
              <a:rPr lang="zh-CN" altLang="en-US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享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宴”的理念，坚持开发经营全球优质餐饮品牌，为广大消费者提供高品质的饮食文化体验。</a:t>
            </a:r>
            <a:endParaRPr lang="zh-CN" altLang="zh-CN" sz="1600" b="1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66700" indent="266700">
              <a:lnSpc>
                <a:spcPct val="200000"/>
              </a:lnSpc>
            </a:pP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馔宝堡目前是美国著名连锁汉堡品牌——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Five Guys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的中国大陆地区</a:t>
            </a:r>
            <a:r>
              <a:rPr lang="zh-CN" altLang="en-US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特许经营人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Five Guys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使用最新鲜的食材制作高品质产品，重新定义全球汉堡赛道游戏规则；充满爱心与活力的员工团队为顾客提供家人般的暖心服务。</a:t>
            </a:r>
            <a:r>
              <a:rPr lang="en-US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Five Guys</a:t>
            </a:r>
            <a:r>
              <a:rPr lang="zh-CN" altLang="zh-CN" sz="1600" b="1" kern="1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多年来始终如一，坚持所有原料当天加工，为客人提供更多自主搭配个性化菜单的惊喜体验！</a:t>
            </a:r>
            <a:endParaRPr lang="zh-CN" altLang="zh-CN" sz="1600" b="1" kern="1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3. </a:t>
            </a:r>
            <a:r>
              <a:rPr lang="zh-CN" altLang="en-US"/>
              <a:t>企业文化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zh-CN" altLang="en-US"/>
              <a:t>C</a:t>
            </a:r>
            <a:r>
              <a:rPr lang="en-US" altLang="zh-CN"/>
              <a:t>ORPORATE CULTURE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企业文化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108612" y="1071193"/>
            <a:ext cx="7004639" cy="5549159"/>
            <a:chOff x="1837703" y="1077884"/>
            <a:chExt cx="7004639" cy="5549159"/>
          </a:xfrm>
        </p:grpSpPr>
        <p:graphicFrame>
          <p:nvGraphicFramePr>
            <p:cNvPr id="2" name="图示 1"/>
            <p:cNvGraphicFramePr/>
            <p:nvPr/>
          </p:nvGraphicFramePr>
          <p:xfrm>
            <a:off x="1837703" y="1077884"/>
            <a:ext cx="7004639" cy="55491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" r:lo="rId2" r:qs="rId3" r:cs="rId4"/>
            </a:graphicData>
          </a:graphic>
        </p:graphicFrame>
        <p:sp>
          <p:nvSpPr>
            <p:cNvPr id="3" name="矩形 2"/>
            <p:cNvSpPr/>
            <p:nvPr/>
          </p:nvSpPr>
          <p:spPr>
            <a:xfrm>
              <a:off x="2022782" y="1255761"/>
              <a:ext cx="48122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451779" y="2023731"/>
              <a:ext cx="569387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U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742942" y="2777155"/>
              <a:ext cx="51969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834768" y="3529334"/>
              <a:ext cx="519693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endParaRPr lang="en-US" altLang="zh-CN" sz="4000" b="0" cap="none" spc="0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765581" y="4283319"/>
              <a:ext cx="46679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E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490215" y="5031617"/>
              <a:ext cx="54534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078349" y="5810596"/>
              <a:ext cx="447558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4000" b="0" cap="none" spc="0" dirty="0">
                  <a:ln w="0"/>
                  <a:solidFill>
                    <a:srgbClr val="D40D2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L</a:t>
              </a:r>
              <a:endParaRPr lang="zh-CN" altLang="en-US" sz="4000" b="0" cap="none" spc="0" dirty="0">
                <a:ln w="0"/>
                <a:solidFill>
                  <a:srgbClr val="D40D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门店剪影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descr="20201211_IMG_14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8913" y="1263547"/>
            <a:ext cx="3767455" cy="4678680"/>
          </a:xfrm>
          <a:prstGeom prst="roundRect">
            <a:avLst/>
          </a:prstGeom>
        </p:spPr>
      </p:pic>
      <p:pic>
        <p:nvPicPr>
          <p:cNvPr id="7" name="图片 6" descr="微信图片_2021022016200611"/>
          <p:cNvPicPr>
            <a:picLocks noChangeAspect="1"/>
          </p:cNvPicPr>
          <p:nvPr/>
        </p:nvPicPr>
        <p:blipFill>
          <a:blip r:embed="rId2"/>
          <a:srcRect t="11187" b="19799"/>
          <a:stretch>
            <a:fillRect/>
          </a:stretch>
        </p:blipFill>
        <p:spPr>
          <a:xfrm>
            <a:off x="7935268" y="1263547"/>
            <a:ext cx="3767454" cy="4664710"/>
          </a:xfrm>
          <a:prstGeom prst="roundRect">
            <a:avLst/>
          </a:prstGeom>
        </p:spPr>
      </p:pic>
      <p:pic>
        <p:nvPicPr>
          <p:cNvPr id="8" name="图片 7" descr="微信图片_20210220162006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46" y="1263547"/>
            <a:ext cx="3508567" cy="4678680"/>
          </a:xfrm>
          <a:prstGeom prst="round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门店剪影</a:t>
            </a:r>
            <a:endParaRPr lang="en-US" altLang="zh-CN" dirty="0"/>
          </a:p>
        </p:txBody>
      </p:sp>
      <p:pic>
        <p:nvPicPr>
          <p:cNvPr id="2" name="图片 1" descr="微信图片_20210226121823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158984" y="816885"/>
            <a:ext cx="4033016" cy="2895547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6" y="816885"/>
            <a:ext cx="3998420" cy="2895547"/>
          </a:xfrm>
          <a:prstGeom prst="round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252" y="3953280"/>
            <a:ext cx="4141748" cy="274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07" y="816885"/>
            <a:ext cx="4372030" cy="28955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36" y="3971520"/>
            <a:ext cx="3925584" cy="2727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8395" y="3971520"/>
            <a:ext cx="4106396" cy="2727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4. </a:t>
            </a:r>
            <a:r>
              <a:rPr lang="zh-CN" altLang="en-US" dirty="0"/>
              <a:t>薪资与发展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en-US" altLang="zh-CN"/>
              <a:t>COMPESATION AND BENEFITS 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实习工资构成</a:t>
            </a:r>
            <a:endParaRPr lang="zh-CN" altLang="en-US" dirty="0"/>
          </a:p>
        </p:txBody>
      </p:sp>
      <p:sp>
        <p:nvSpPr>
          <p:cNvPr id="8" name="任意多边形 7"/>
          <p:cNvSpPr>
            <a:spLocks noChangeAspect="1"/>
          </p:cNvSpPr>
          <p:nvPr/>
        </p:nvSpPr>
        <p:spPr>
          <a:xfrm>
            <a:off x="599393" y="2745356"/>
            <a:ext cx="1202663" cy="120210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C38649"/>
          </a:solidFill>
          <a:ln w="101600">
            <a:solidFill>
              <a:srgbClr val="FEB333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基本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工资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3"/>
          <p:cNvSpPr>
            <a:spLocks noChangeAspect="1"/>
          </p:cNvSpPr>
          <p:nvPr/>
        </p:nvSpPr>
        <p:spPr>
          <a:xfrm>
            <a:off x="7146773" y="2765711"/>
            <a:ext cx="1202663" cy="120210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A5A5A5"/>
          </a:solidFill>
          <a:ln w="101600">
            <a:solidFill>
              <a:srgbClr val="A5A5A5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法定加班费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32"/>
          <p:cNvSpPr>
            <a:spLocks noChangeAspect="1"/>
          </p:cNvSpPr>
          <p:nvPr/>
        </p:nvSpPr>
        <p:spPr>
          <a:xfrm>
            <a:off x="5586396" y="2765329"/>
            <a:ext cx="1202663" cy="120210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898989"/>
          </a:solidFill>
          <a:ln w="101600">
            <a:solidFill>
              <a:srgbClr val="898989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神秘顾客奖金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3748026" y="1134375"/>
            <a:ext cx="2700000" cy="693420"/>
            <a:chOff x="4446646" y="7668190"/>
            <a:chExt cx="2700000" cy="693420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4446646" y="7668190"/>
              <a:ext cx="2700000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/>
            <p:cNvSpPr/>
            <p:nvPr/>
          </p:nvSpPr>
          <p:spPr>
            <a:xfrm>
              <a:off x="4446646" y="7779330"/>
              <a:ext cx="2700000" cy="4603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实 习 工 资 构 成</a:t>
              </a:r>
              <a:endPara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4446646" y="8361610"/>
              <a:ext cx="2700000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1"/>
          <p:cNvSpPr/>
          <p:nvPr/>
        </p:nvSpPr>
        <p:spPr>
          <a:xfrm rot="16200000">
            <a:off x="4349750" y="-885825"/>
            <a:ext cx="515620" cy="6442710"/>
          </a:xfrm>
          <a:prstGeom prst="rightBrace">
            <a:avLst>
              <a:gd name="adj1" fmla="val 51166"/>
              <a:gd name="adj2" fmla="val 5000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加号 28"/>
          <p:cNvSpPr>
            <a:spLocks noChangeAspect="1"/>
          </p:cNvSpPr>
          <p:nvPr/>
        </p:nvSpPr>
        <p:spPr>
          <a:xfrm>
            <a:off x="1814722" y="3202409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加号 33"/>
          <p:cNvSpPr>
            <a:spLocks noChangeAspect="1"/>
          </p:cNvSpPr>
          <p:nvPr/>
        </p:nvSpPr>
        <p:spPr>
          <a:xfrm>
            <a:off x="6858674" y="3197698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3710017" y="4286865"/>
            <a:ext cx="5582273" cy="198786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福利待遇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*免费提供公寓式宿舍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(6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或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人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间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，拎包入住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*免费提供工作餐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（工作期间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顿门店工作餐）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*生日福利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*雇主责任险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意外伤害险</a:t>
            </a:r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矩形: 圆角 19"/>
          <p:cNvSpPr/>
          <p:nvPr/>
        </p:nvSpPr>
        <p:spPr>
          <a:xfrm>
            <a:off x="9721850" y="2319020"/>
            <a:ext cx="2358390" cy="395541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自费部分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体检费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123-143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元，先自付，实习期满后报销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个人所得税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如有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宿舍押金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或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300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元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水费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：自己使用情况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物业费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前台管理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保洁每天打扫卫生间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每个月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次床单清洗、更换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电费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：宿舍伙伴均摊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596996" y="4286864"/>
            <a:ext cx="2683147" cy="198786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工作时间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月休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天（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小时工作制）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（基本工资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固定加班费）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根据各店排班需求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早班：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7:30/8:00-16:00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晚班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:15:30-00:00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次）</a:t>
            </a:r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3"/>
          <p:cNvSpPr>
            <a:spLocks noChangeAspect="1"/>
          </p:cNvSpPr>
          <p:nvPr/>
        </p:nvSpPr>
        <p:spPr>
          <a:xfrm>
            <a:off x="2172569" y="2755517"/>
            <a:ext cx="1202663" cy="120210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96733D"/>
          </a:solidFill>
          <a:ln w="101600">
            <a:solidFill>
              <a:srgbClr val="96733D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固定加班费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加号 16"/>
          <p:cNvSpPr>
            <a:spLocks noChangeAspect="1"/>
          </p:cNvSpPr>
          <p:nvPr/>
        </p:nvSpPr>
        <p:spPr>
          <a:xfrm>
            <a:off x="3521457" y="3202076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波形 1"/>
          <p:cNvSpPr/>
          <p:nvPr/>
        </p:nvSpPr>
        <p:spPr>
          <a:xfrm>
            <a:off x="8010567" y="445327"/>
            <a:ext cx="3063785" cy="1465311"/>
          </a:xfrm>
          <a:prstGeom prst="wave">
            <a:avLst/>
          </a:prstGeom>
          <a:solidFill>
            <a:srgbClr val="FF0000"/>
          </a:solidFill>
          <a:ln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4000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月起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13"/>
          <p:cNvSpPr>
            <a:spLocks noChangeAspect="1"/>
          </p:cNvSpPr>
          <p:nvPr/>
        </p:nvSpPr>
        <p:spPr>
          <a:xfrm>
            <a:off x="3956169" y="2745009"/>
            <a:ext cx="1202663" cy="1202105"/>
          </a:xfrm>
          <a:custGeom>
            <a:avLst/>
            <a:gdLst>
              <a:gd name="connsiteX0" fmla="*/ 0 w 1260455"/>
              <a:gd name="connsiteY0" fmla="*/ 630228 h 1260455"/>
              <a:gd name="connsiteX1" fmla="*/ 630228 w 1260455"/>
              <a:gd name="connsiteY1" fmla="*/ 0 h 1260455"/>
              <a:gd name="connsiteX2" fmla="*/ 1260456 w 1260455"/>
              <a:gd name="connsiteY2" fmla="*/ 630228 h 1260455"/>
              <a:gd name="connsiteX3" fmla="*/ 630228 w 1260455"/>
              <a:gd name="connsiteY3" fmla="*/ 1260456 h 1260455"/>
              <a:gd name="connsiteX4" fmla="*/ 0 w 1260455"/>
              <a:gd name="connsiteY4" fmla="*/ 630228 h 12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455" h="1260455">
                <a:moveTo>
                  <a:pt x="0" y="630228"/>
                </a:moveTo>
                <a:cubicBezTo>
                  <a:pt x="0" y="282163"/>
                  <a:pt x="282163" y="0"/>
                  <a:pt x="630228" y="0"/>
                </a:cubicBezTo>
                <a:cubicBezTo>
                  <a:pt x="978293" y="0"/>
                  <a:pt x="1260456" y="282163"/>
                  <a:pt x="1260456" y="630228"/>
                </a:cubicBezTo>
                <a:cubicBezTo>
                  <a:pt x="1260456" y="978293"/>
                  <a:pt x="978293" y="1260456"/>
                  <a:pt x="630228" y="1260456"/>
                </a:cubicBezTo>
                <a:cubicBezTo>
                  <a:pt x="282163" y="1260456"/>
                  <a:pt x="0" y="978293"/>
                  <a:pt x="0" y="630228"/>
                </a:cubicBezTo>
                <a:close/>
              </a:path>
            </a:pathLst>
          </a:custGeom>
          <a:solidFill>
            <a:srgbClr val="CC6600"/>
          </a:solidFill>
          <a:ln w="101600">
            <a:solidFill>
              <a:srgbClr val="CC6600">
                <a:alpha val="30000"/>
              </a:srgb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215069" tIns="215069" rIns="215069" bIns="215069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夜班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津贴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次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加号 39"/>
          <p:cNvSpPr>
            <a:spLocks noChangeAspect="1"/>
          </p:cNvSpPr>
          <p:nvPr/>
        </p:nvSpPr>
        <p:spPr>
          <a:xfrm>
            <a:off x="5228296" y="3198251"/>
            <a:ext cx="288000" cy="2880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" grpId="0" bldLvl="0" animBg="1"/>
      <p:bldP spid="15" grpId="0" bldLvl="0" animBg="1"/>
      <p:bldP spid="27" grpId="0" bldLvl="0" animBg="1"/>
      <p:bldP spid="29" grpId="0" bldLvl="0" animBg="1"/>
      <p:bldP spid="34" grpId="0" bldLvl="0" animBg="1"/>
      <p:bldP spid="16" grpId="0" bldLvl="0" animBg="1"/>
      <p:bldP spid="17" grpId="0" bldLvl="0" animBg="1"/>
      <p:bldP spid="39" grpId="0" bldLvl="0" animBg="1"/>
      <p:bldP spid="4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/>
              <a:t>职业发展路径</a:t>
            </a:r>
            <a:endParaRPr lang="zh-CN" altLang="en-US"/>
          </a:p>
        </p:txBody>
      </p:sp>
      <p:sp>
        <p:nvSpPr>
          <p:cNvPr id="2" name="任意多边形 4"/>
          <p:cNvSpPr/>
          <p:nvPr/>
        </p:nvSpPr>
        <p:spPr>
          <a:xfrm>
            <a:off x="1320800" y="1515745"/>
            <a:ext cx="8406765" cy="3669030"/>
          </a:xfrm>
          <a:custGeom>
            <a:avLst/>
            <a:gdLst>
              <a:gd name="connsiteX0" fmla="*/ 0 w 6761018"/>
              <a:gd name="connsiteY0" fmla="*/ 3676073 h 3676073"/>
              <a:gd name="connsiteX1" fmla="*/ 1246909 w 6761018"/>
              <a:gd name="connsiteY1" fmla="*/ 3352800 h 3676073"/>
              <a:gd name="connsiteX2" fmla="*/ 2780145 w 6761018"/>
              <a:gd name="connsiteY2" fmla="*/ 3334327 h 3676073"/>
              <a:gd name="connsiteX3" fmla="*/ 3186545 w 6761018"/>
              <a:gd name="connsiteY3" fmla="*/ 3001818 h 3676073"/>
              <a:gd name="connsiteX4" fmla="*/ 4285672 w 6761018"/>
              <a:gd name="connsiteY4" fmla="*/ 2706255 h 3676073"/>
              <a:gd name="connsiteX5" fmla="*/ 3962400 w 6761018"/>
              <a:gd name="connsiteY5" fmla="*/ 2115127 h 3676073"/>
              <a:gd name="connsiteX6" fmla="*/ 5846618 w 6761018"/>
              <a:gd name="connsiteY6" fmla="*/ 1533236 h 3676073"/>
              <a:gd name="connsiteX7" fmla="*/ 5883563 w 6761018"/>
              <a:gd name="connsiteY7" fmla="*/ 1016000 h 3676073"/>
              <a:gd name="connsiteX8" fmla="*/ 6761018 w 6761018"/>
              <a:gd name="connsiteY8" fmla="*/ 674255 h 3676073"/>
              <a:gd name="connsiteX9" fmla="*/ 6761018 w 6761018"/>
              <a:gd name="connsiteY9" fmla="*/ 0 h 3676073"/>
              <a:gd name="connsiteX0-1" fmla="*/ 0 w 6804559"/>
              <a:gd name="connsiteY0-2" fmla="*/ 3997620 h 3997620"/>
              <a:gd name="connsiteX1-3" fmla="*/ 1246909 w 6804559"/>
              <a:gd name="connsiteY1-4" fmla="*/ 3674347 h 3997620"/>
              <a:gd name="connsiteX2-5" fmla="*/ 2780145 w 6804559"/>
              <a:gd name="connsiteY2-6" fmla="*/ 3655874 h 3997620"/>
              <a:gd name="connsiteX3-7" fmla="*/ 3186545 w 6804559"/>
              <a:gd name="connsiteY3-8" fmla="*/ 3323365 h 3997620"/>
              <a:gd name="connsiteX4-9" fmla="*/ 4285672 w 6804559"/>
              <a:gd name="connsiteY4-10" fmla="*/ 3027802 h 3997620"/>
              <a:gd name="connsiteX5-11" fmla="*/ 3962400 w 6804559"/>
              <a:gd name="connsiteY5-12" fmla="*/ 2436674 h 3997620"/>
              <a:gd name="connsiteX6-13" fmla="*/ 5846618 w 6804559"/>
              <a:gd name="connsiteY6-14" fmla="*/ 1854783 h 3997620"/>
              <a:gd name="connsiteX7-15" fmla="*/ 5883563 w 6804559"/>
              <a:gd name="connsiteY7-16" fmla="*/ 1337547 h 3997620"/>
              <a:gd name="connsiteX8-17" fmla="*/ 6761018 w 6804559"/>
              <a:gd name="connsiteY8-18" fmla="*/ 995802 h 3997620"/>
              <a:gd name="connsiteX9-19" fmla="*/ 6804559 w 6804559"/>
              <a:gd name="connsiteY9-20" fmla="*/ 0 h 3997620"/>
              <a:gd name="connsiteX0-21" fmla="*/ 0 w 7000495"/>
              <a:gd name="connsiteY0-22" fmla="*/ 3917233 h 3917233"/>
              <a:gd name="connsiteX1-23" fmla="*/ 1246909 w 7000495"/>
              <a:gd name="connsiteY1-24" fmla="*/ 3593960 h 3917233"/>
              <a:gd name="connsiteX2-25" fmla="*/ 2780145 w 7000495"/>
              <a:gd name="connsiteY2-26" fmla="*/ 3575487 h 3917233"/>
              <a:gd name="connsiteX3-27" fmla="*/ 3186545 w 7000495"/>
              <a:gd name="connsiteY3-28" fmla="*/ 3242978 h 3917233"/>
              <a:gd name="connsiteX4-29" fmla="*/ 4285672 w 7000495"/>
              <a:gd name="connsiteY4-30" fmla="*/ 2947415 h 3917233"/>
              <a:gd name="connsiteX5-31" fmla="*/ 3962400 w 7000495"/>
              <a:gd name="connsiteY5-32" fmla="*/ 2356287 h 3917233"/>
              <a:gd name="connsiteX6-33" fmla="*/ 5846618 w 7000495"/>
              <a:gd name="connsiteY6-34" fmla="*/ 1774396 h 3917233"/>
              <a:gd name="connsiteX7-35" fmla="*/ 5883563 w 7000495"/>
              <a:gd name="connsiteY7-36" fmla="*/ 1257160 h 3917233"/>
              <a:gd name="connsiteX8-37" fmla="*/ 6761018 w 7000495"/>
              <a:gd name="connsiteY8-38" fmla="*/ 915415 h 3917233"/>
              <a:gd name="connsiteX9-39" fmla="*/ 7000495 w 7000495"/>
              <a:gd name="connsiteY9-40" fmla="*/ 0 h 3917233"/>
              <a:gd name="connsiteX0-41" fmla="*/ 0 w 7000495"/>
              <a:gd name="connsiteY0-42" fmla="*/ 3917233 h 3917233"/>
              <a:gd name="connsiteX1-43" fmla="*/ 1246909 w 7000495"/>
              <a:gd name="connsiteY1-44" fmla="*/ 3593960 h 3917233"/>
              <a:gd name="connsiteX2-45" fmla="*/ 2780145 w 7000495"/>
              <a:gd name="connsiteY2-46" fmla="*/ 3575487 h 3917233"/>
              <a:gd name="connsiteX3-47" fmla="*/ 3186545 w 7000495"/>
              <a:gd name="connsiteY3-48" fmla="*/ 3242978 h 3917233"/>
              <a:gd name="connsiteX4-49" fmla="*/ 4285672 w 7000495"/>
              <a:gd name="connsiteY4-50" fmla="*/ 2947415 h 3917233"/>
              <a:gd name="connsiteX5-51" fmla="*/ 3962400 w 7000495"/>
              <a:gd name="connsiteY5-52" fmla="*/ 2356287 h 3917233"/>
              <a:gd name="connsiteX6-53" fmla="*/ 5846618 w 7000495"/>
              <a:gd name="connsiteY6-54" fmla="*/ 1774396 h 3917233"/>
              <a:gd name="connsiteX7-55" fmla="*/ 5883563 w 7000495"/>
              <a:gd name="connsiteY7-56" fmla="*/ 1257160 h 3917233"/>
              <a:gd name="connsiteX8-57" fmla="*/ 6695705 w 7000495"/>
              <a:gd name="connsiteY8-58" fmla="*/ 704399 h 3917233"/>
              <a:gd name="connsiteX9-59" fmla="*/ 7000495 w 7000495"/>
              <a:gd name="connsiteY9-60" fmla="*/ 0 h 3917233"/>
              <a:gd name="connsiteX0-61" fmla="*/ 0 w 7000495"/>
              <a:gd name="connsiteY0-62" fmla="*/ 3917233 h 3917233"/>
              <a:gd name="connsiteX1-63" fmla="*/ 1246909 w 7000495"/>
              <a:gd name="connsiteY1-64" fmla="*/ 3593960 h 3917233"/>
              <a:gd name="connsiteX2-65" fmla="*/ 2780145 w 7000495"/>
              <a:gd name="connsiteY2-66" fmla="*/ 3575487 h 3917233"/>
              <a:gd name="connsiteX3-67" fmla="*/ 3186545 w 7000495"/>
              <a:gd name="connsiteY3-68" fmla="*/ 3242978 h 3917233"/>
              <a:gd name="connsiteX4-69" fmla="*/ 4285672 w 7000495"/>
              <a:gd name="connsiteY4-70" fmla="*/ 2947415 h 3917233"/>
              <a:gd name="connsiteX5-71" fmla="*/ 3962400 w 7000495"/>
              <a:gd name="connsiteY5-72" fmla="*/ 2356287 h 3917233"/>
              <a:gd name="connsiteX6-73" fmla="*/ 5846618 w 7000495"/>
              <a:gd name="connsiteY6-74" fmla="*/ 1774396 h 3917233"/>
              <a:gd name="connsiteX7-75" fmla="*/ 5890820 w 7000495"/>
              <a:gd name="connsiteY7-76" fmla="*/ 1066241 h 3917233"/>
              <a:gd name="connsiteX8-77" fmla="*/ 6695705 w 7000495"/>
              <a:gd name="connsiteY8-78" fmla="*/ 704399 h 3917233"/>
              <a:gd name="connsiteX9-79" fmla="*/ 7000495 w 7000495"/>
              <a:gd name="connsiteY9-80" fmla="*/ 0 h 3917233"/>
              <a:gd name="connsiteX0-81" fmla="*/ 0 w 6695705"/>
              <a:gd name="connsiteY0-82" fmla="*/ 4007668 h 4007668"/>
              <a:gd name="connsiteX1-83" fmla="*/ 1246909 w 6695705"/>
              <a:gd name="connsiteY1-84" fmla="*/ 3684395 h 4007668"/>
              <a:gd name="connsiteX2-85" fmla="*/ 2780145 w 6695705"/>
              <a:gd name="connsiteY2-86" fmla="*/ 3665922 h 4007668"/>
              <a:gd name="connsiteX3-87" fmla="*/ 3186545 w 6695705"/>
              <a:gd name="connsiteY3-88" fmla="*/ 3333413 h 4007668"/>
              <a:gd name="connsiteX4-89" fmla="*/ 4285672 w 6695705"/>
              <a:gd name="connsiteY4-90" fmla="*/ 3037850 h 4007668"/>
              <a:gd name="connsiteX5-91" fmla="*/ 3962400 w 6695705"/>
              <a:gd name="connsiteY5-92" fmla="*/ 2446722 h 4007668"/>
              <a:gd name="connsiteX6-93" fmla="*/ 5846618 w 6695705"/>
              <a:gd name="connsiteY6-94" fmla="*/ 1864831 h 4007668"/>
              <a:gd name="connsiteX7-95" fmla="*/ 5890820 w 6695705"/>
              <a:gd name="connsiteY7-96" fmla="*/ 1156676 h 4007668"/>
              <a:gd name="connsiteX8-97" fmla="*/ 6695705 w 6695705"/>
              <a:gd name="connsiteY8-98" fmla="*/ 794834 h 4007668"/>
              <a:gd name="connsiteX9-99" fmla="*/ 6695705 w 6695705"/>
              <a:gd name="connsiteY9-100" fmla="*/ 0 h 4007668"/>
              <a:gd name="connsiteX0-101" fmla="*/ 0 w 6695705"/>
              <a:gd name="connsiteY0-102" fmla="*/ 4007668 h 4007668"/>
              <a:gd name="connsiteX1-103" fmla="*/ 1246909 w 6695705"/>
              <a:gd name="connsiteY1-104" fmla="*/ 3684395 h 4007668"/>
              <a:gd name="connsiteX2-105" fmla="*/ 2780145 w 6695705"/>
              <a:gd name="connsiteY2-106" fmla="*/ 3665922 h 4007668"/>
              <a:gd name="connsiteX3-107" fmla="*/ 3186545 w 6695705"/>
              <a:gd name="connsiteY3-108" fmla="*/ 3333413 h 4007668"/>
              <a:gd name="connsiteX4-109" fmla="*/ 4285672 w 6695705"/>
              <a:gd name="connsiteY4-110" fmla="*/ 3037850 h 4007668"/>
              <a:gd name="connsiteX5-111" fmla="*/ 4550209 w 6695705"/>
              <a:gd name="connsiteY5-112" fmla="*/ 2336190 h 4007668"/>
              <a:gd name="connsiteX6-113" fmla="*/ 5846618 w 6695705"/>
              <a:gd name="connsiteY6-114" fmla="*/ 1864831 h 4007668"/>
              <a:gd name="connsiteX7-115" fmla="*/ 5890820 w 6695705"/>
              <a:gd name="connsiteY7-116" fmla="*/ 1156676 h 4007668"/>
              <a:gd name="connsiteX8-117" fmla="*/ 6695705 w 6695705"/>
              <a:gd name="connsiteY8-118" fmla="*/ 794834 h 4007668"/>
              <a:gd name="connsiteX9-119" fmla="*/ 6695705 w 6695705"/>
              <a:gd name="connsiteY9-120" fmla="*/ 0 h 40076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6695705" h="4007668">
                <a:moveTo>
                  <a:pt x="0" y="4007668"/>
                </a:moveTo>
                <a:lnTo>
                  <a:pt x="1246909" y="3684395"/>
                </a:lnTo>
                <a:lnTo>
                  <a:pt x="2780145" y="3665922"/>
                </a:lnTo>
                <a:lnTo>
                  <a:pt x="3186545" y="3333413"/>
                </a:lnTo>
                <a:lnTo>
                  <a:pt x="4285672" y="3037850"/>
                </a:lnTo>
                <a:lnTo>
                  <a:pt x="4550209" y="2336190"/>
                </a:lnTo>
                <a:lnTo>
                  <a:pt x="5846618" y="1864831"/>
                </a:lnTo>
                <a:lnTo>
                  <a:pt x="5890820" y="1156676"/>
                </a:lnTo>
                <a:lnTo>
                  <a:pt x="6695705" y="794834"/>
                </a:lnTo>
                <a:lnTo>
                  <a:pt x="6695705" y="0"/>
                </a:lnTo>
              </a:path>
            </a:pathLst>
          </a:custGeom>
          <a:noFill/>
          <a:ln w="25400">
            <a:solidFill>
              <a:schemeClr val="bg1">
                <a:lumMod val="75000"/>
              </a:schemeClr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274321" y="4698418"/>
            <a:ext cx="290577" cy="290577"/>
            <a:chOff x="4836287" y="4852908"/>
            <a:chExt cx="290577" cy="290577"/>
          </a:xfrm>
          <a:effectLst/>
        </p:grpSpPr>
        <p:sp>
          <p:nvSpPr>
            <p:cNvPr id="5" name="椭圆 4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02B9F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" name="加号 5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163546" y="4424490"/>
            <a:ext cx="290577" cy="290577"/>
            <a:chOff x="4836287" y="4852908"/>
            <a:chExt cx="290577" cy="290577"/>
          </a:xfrm>
          <a:effectLst/>
        </p:grpSpPr>
        <p:sp>
          <p:nvSpPr>
            <p:cNvPr id="8" name="椭圆 7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EC498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9" name="加号 8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883190" y="3556330"/>
            <a:ext cx="290577" cy="290577"/>
            <a:chOff x="4836287" y="4852908"/>
            <a:chExt cx="290577" cy="290577"/>
          </a:xfrm>
          <a:effectLst/>
        </p:grpSpPr>
        <p:sp>
          <p:nvSpPr>
            <p:cNvPr id="11" name="椭圆 10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4B47D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2" name="加号 11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3" name="Group 8"/>
          <p:cNvGrpSpPr>
            <a:grpSpLocks noChangeAspect="1"/>
          </p:cNvGrpSpPr>
          <p:nvPr/>
        </p:nvGrpSpPr>
        <p:grpSpPr bwMode="auto">
          <a:xfrm>
            <a:off x="1699122" y="3611966"/>
            <a:ext cx="444445" cy="1231741"/>
            <a:chOff x="3804" y="2063"/>
            <a:chExt cx="70" cy="194"/>
          </a:xfrm>
          <a:solidFill>
            <a:schemeClr val="bg1">
              <a:lumMod val="65000"/>
            </a:schemeClr>
          </a:solidFill>
        </p:grpSpPr>
        <p:sp>
          <p:nvSpPr>
            <p:cNvPr id="14" name="Oval 9"/>
            <p:cNvSpPr>
              <a:spLocks noChangeArrowheads="1"/>
            </p:cNvSpPr>
            <p:nvPr/>
          </p:nvSpPr>
          <p:spPr bwMode="auto">
            <a:xfrm>
              <a:off x="3825" y="2063"/>
              <a:ext cx="29" cy="3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Freeform 10"/>
            <p:cNvSpPr/>
            <p:nvPr/>
          </p:nvSpPr>
          <p:spPr bwMode="auto">
            <a:xfrm>
              <a:off x="3804" y="2099"/>
              <a:ext cx="70" cy="158"/>
            </a:xfrm>
            <a:custGeom>
              <a:avLst/>
              <a:gdLst>
                <a:gd name="T0" fmla="*/ 44 w 44"/>
                <a:gd name="T1" fmla="*/ 13 h 102"/>
                <a:gd name="T2" fmla="*/ 22 w 44"/>
                <a:gd name="T3" fmla="*/ 0 h 102"/>
                <a:gd name="T4" fmla="*/ 0 w 44"/>
                <a:gd name="T5" fmla="*/ 13 h 102"/>
                <a:gd name="T6" fmla="*/ 0 w 44"/>
                <a:gd name="T7" fmla="*/ 13 h 102"/>
                <a:gd name="T8" fmla="*/ 0 w 44"/>
                <a:gd name="T9" fmla="*/ 53 h 102"/>
                <a:gd name="T10" fmla="*/ 4 w 44"/>
                <a:gd name="T11" fmla="*/ 57 h 102"/>
                <a:gd name="T12" fmla="*/ 8 w 44"/>
                <a:gd name="T13" fmla="*/ 53 h 102"/>
                <a:gd name="T14" fmla="*/ 8 w 44"/>
                <a:gd name="T15" fmla="*/ 18 h 102"/>
                <a:gd name="T16" fmla="*/ 11 w 44"/>
                <a:gd name="T17" fmla="*/ 18 h 102"/>
                <a:gd name="T18" fmla="*/ 11 w 44"/>
                <a:gd name="T19" fmla="*/ 96 h 102"/>
                <a:gd name="T20" fmla="*/ 11 w 44"/>
                <a:gd name="T21" fmla="*/ 96 h 102"/>
                <a:gd name="T22" fmla="*/ 11 w 44"/>
                <a:gd name="T23" fmla="*/ 97 h 102"/>
                <a:gd name="T24" fmla="*/ 15 w 44"/>
                <a:gd name="T25" fmla="*/ 102 h 102"/>
                <a:gd name="T26" fmla="*/ 20 w 44"/>
                <a:gd name="T27" fmla="*/ 97 h 102"/>
                <a:gd name="T28" fmla="*/ 20 w 44"/>
                <a:gd name="T29" fmla="*/ 97 h 102"/>
                <a:gd name="T30" fmla="*/ 20 w 44"/>
                <a:gd name="T31" fmla="*/ 53 h 102"/>
                <a:gd name="T32" fmla="*/ 22 w 44"/>
                <a:gd name="T33" fmla="*/ 49 h 102"/>
                <a:gd name="T34" fmla="*/ 24 w 44"/>
                <a:gd name="T35" fmla="*/ 53 h 102"/>
                <a:gd name="T36" fmla="*/ 24 w 44"/>
                <a:gd name="T37" fmla="*/ 97 h 102"/>
                <a:gd name="T38" fmla="*/ 25 w 44"/>
                <a:gd name="T39" fmla="*/ 97 h 102"/>
                <a:gd name="T40" fmla="*/ 29 w 44"/>
                <a:gd name="T41" fmla="*/ 102 h 102"/>
                <a:gd name="T42" fmla="*/ 34 w 44"/>
                <a:gd name="T43" fmla="*/ 97 h 102"/>
                <a:gd name="T44" fmla="*/ 34 w 44"/>
                <a:gd name="T45" fmla="*/ 96 h 102"/>
                <a:gd name="T46" fmla="*/ 34 w 44"/>
                <a:gd name="T47" fmla="*/ 96 h 102"/>
                <a:gd name="T48" fmla="*/ 34 w 44"/>
                <a:gd name="T49" fmla="*/ 18 h 102"/>
                <a:gd name="T50" fmla="*/ 36 w 44"/>
                <a:gd name="T51" fmla="*/ 18 h 102"/>
                <a:gd name="T52" fmla="*/ 36 w 44"/>
                <a:gd name="T53" fmla="*/ 53 h 102"/>
                <a:gd name="T54" fmla="*/ 40 w 44"/>
                <a:gd name="T55" fmla="*/ 57 h 102"/>
                <a:gd name="T56" fmla="*/ 44 w 44"/>
                <a:gd name="T57" fmla="*/ 53 h 102"/>
                <a:gd name="T58" fmla="*/ 44 w 44"/>
                <a:gd name="T59" fmla="*/ 13 h 102"/>
                <a:gd name="T60" fmla="*/ 44 w 44"/>
                <a:gd name="T61" fmla="*/ 13 h 102"/>
                <a:gd name="connsiteX0" fmla="*/ 10000 w 10000"/>
                <a:gd name="connsiteY0" fmla="*/ 1275 h 10000"/>
                <a:gd name="connsiteX1" fmla="*/ 5000 w 10000"/>
                <a:gd name="connsiteY1" fmla="*/ 0 h 10000"/>
                <a:gd name="connsiteX2" fmla="*/ 0 w 10000"/>
                <a:gd name="connsiteY2" fmla="*/ 1275 h 10000"/>
                <a:gd name="connsiteX3" fmla="*/ 0 w 10000"/>
                <a:gd name="connsiteY3" fmla="*/ 1275 h 10000"/>
                <a:gd name="connsiteX4" fmla="*/ 0 w 10000"/>
                <a:gd name="connsiteY4" fmla="*/ 5196 h 10000"/>
                <a:gd name="connsiteX5" fmla="*/ 909 w 10000"/>
                <a:gd name="connsiteY5" fmla="*/ 5588 h 10000"/>
                <a:gd name="connsiteX6" fmla="*/ 1818 w 10000"/>
                <a:gd name="connsiteY6" fmla="*/ 5196 h 10000"/>
                <a:gd name="connsiteX7" fmla="*/ 1818 w 10000"/>
                <a:gd name="connsiteY7" fmla="*/ 1765 h 10000"/>
                <a:gd name="connsiteX8" fmla="*/ 2500 w 10000"/>
                <a:gd name="connsiteY8" fmla="*/ 1765 h 10000"/>
                <a:gd name="connsiteX9" fmla="*/ 2500 w 10000"/>
                <a:gd name="connsiteY9" fmla="*/ 9412 h 10000"/>
                <a:gd name="connsiteX10" fmla="*/ 2500 w 10000"/>
                <a:gd name="connsiteY10" fmla="*/ 9412 h 10000"/>
                <a:gd name="connsiteX11" fmla="*/ 2500 w 10000"/>
                <a:gd name="connsiteY11" fmla="*/ 9510 h 10000"/>
                <a:gd name="connsiteX12" fmla="*/ 3409 w 10000"/>
                <a:gd name="connsiteY12" fmla="*/ 10000 h 10000"/>
                <a:gd name="connsiteX13" fmla="*/ 4545 w 10000"/>
                <a:gd name="connsiteY13" fmla="*/ 9510 h 10000"/>
                <a:gd name="connsiteX14" fmla="*/ 4545 w 10000"/>
                <a:gd name="connsiteY14" fmla="*/ 9510 h 10000"/>
                <a:gd name="connsiteX15" fmla="*/ 4545 w 10000"/>
                <a:gd name="connsiteY15" fmla="*/ 5196 h 10000"/>
                <a:gd name="connsiteX16" fmla="*/ 5000 w 10000"/>
                <a:gd name="connsiteY16" fmla="*/ 4804 h 10000"/>
                <a:gd name="connsiteX17" fmla="*/ 5455 w 10000"/>
                <a:gd name="connsiteY17" fmla="*/ 5196 h 10000"/>
                <a:gd name="connsiteX18" fmla="*/ 5682 w 10000"/>
                <a:gd name="connsiteY18" fmla="*/ 9510 h 10000"/>
                <a:gd name="connsiteX19" fmla="*/ 6591 w 10000"/>
                <a:gd name="connsiteY19" fmla="*/ 10000 h 10000"/>
                <a:gd name="connsiteX20" fmla="*/ 7727 w 10000"/>
                <a:gd name="connsiteY20" fmla="*/ 9510 h 10000"/>
                <a:gd name="connsiteX21" fmla="*/ 7727 w 10000"/>
                <a:gd name="connsiteY21" fmla="*/ 9412 h 10000"/>
                <a:gd name="connsiteX22" fmla="*/ 7727 w 10000"/>
                <a:gd name="connsiteY22" fmla="*/ 9412 h 10000"/>
                <a:gd name="connsiteX23" fmla="*/ 7727 w 10000"/>
                <a:gd name="connsiteY23" fmla="*/ 1765 h 10000"/>
                <a:gd name="connsiteX24" fmla="*/ 8182 w 10000"/>
                <a:gd name="connsiteY24" fmla="*/ 1765 h 10000"/>
                <a:gd name="connsiteX25" fmla="*/ 8182 w 10000"/>
                <a:gd name="connsiteY25" fmla="*/ 5196 h 10000"/>
                <a:gd name="connsiteX26" fmla="*/ 9091 w 10000"/>
                <a:gd name="connsiteY26" fmla="*/ 5588 h 10000"/>
                <a:gd name="connsiteX27" fmla="*/ 10000 w 10000"/>
                <a:gd name="connsiteY27" fmla="*/ 5196 h 10000"/>
                <a:gd name="connsiteX28" fmla="*/ 10000 w 10000"/>
                <a:gd name="connsiteY28" fmla="*/ 1275 h 10000"/>
                <a:gd name="connsiteX29" fmla="*/ 10000 w 10000"/>
                <a:gd name="connsiteY29" fmla="*/ 1275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00" h="10000">
                  <a:moveTo>
                    <a:pt x="10000" y="1275"/>
                  </a:moveTo>
                  <a:cubicBezTo>
                    <a:pt x="10000" y="98"/>
                    <a:pt x="7500" y="0"/>
                    <a:pt x="5000" y="0"/>
                  </a:cubicBezTo>
                  <a:cubicBezTo>
                    <a:pt x="2500" y="0"/>
                    <a:pt x="0" y="98"/>
                    <a:pt x="0" y="1275"/>
                  </a:cubicBezTo>
                  <a:lnTo>
                    <a:pt x="0" y="1275"/>
                  </a:lnTo>
                  <a:lnTo>
                    <a:pt x="0" y="5196"/>
                  </a:lnTo>
                  <a:cubicBezTo>
                    <a:pt x="0" y="5392"/>
                    <a:pt x="455" y="5588"/>
                    <a:pt x="909" y="5588"/>
                  </a:cubicBezTo>
                  <a:cubicBezTo>
                    <a:pt x="1364" y="5588"/>
                    <a:pt x="1818" y="5392"/>
                    <a:pt x="1818" y="5196"/>
                  </a:cubicBezTo>
                  <a:lnTo>
                    <a:pt x="1818" y="1765"/>
                  </a:lnTo>
                  <a:lnTo>
                    <a:pt x="2500" y="1765"/>
                  </a:lnTo>
                  <a:lnTo>
                    <a:pt x="2500" y="9412"/>
                  </a:lnTo>
                  <a:lnTo>
                    <a:pt x="2500" y="9412"/>
                  </a:lnTo>
                  <a:lnTo>
                    <a:pt x="2500" y="9510"/>
                  </a:lnTo>
                  <a:cubicBezTo>
                    <a:pt x="2500" y="9706"/>
                    <a:pt x="2955" y="10000"/>
                    <a:pt x="3409" y="10000"/>
                  </a:cubicBezTo>
                  <a:cubicBezTo>
                    <a:pt x="4091" y="10000"/>
                    <a:pt x="4545" y="9804"/>
                    <a:pt x="4545" y="9510"/>
                  </a:cubicBezTo>
                  <a:lnTo>
                    <a:pt x="4545" y="9510"/>
                  </a:lnTo>
                  <a:lnTo>
                    <a:pt x="4545" y="5196"/>
                  </a:lnTo>
                  <a:cubicBezTo>
                    <a:pt x="4545" y="5000"/>
                    <a:pt x="4545" y="4804"/>
                    <a:pt x="5000" y="4804"/>
                  </a:cubicBezTo>
                  <a:cubicBezTo>
                    <a:pt x="5455" y="4804"/>
                    <a:pt x="5455" y="5000"/>
                    <a:pt x="5455" y="5196"/>
                  </a:cubicBezTo>
                  <a:cubicBezTo>
                    <a:pt x="5531" y="6634"/>
                    <a:pt x="5606" y="8072"/>
                    <a:pt x="5682" y="9510"/>
                  </a:cubicBezTo>
                  <a:cubicBezTo>
                    <a:pt x="5682" y="9804"/>
                    <a:pt x="6136" y="10000"/>
                    <a:pt x="6591" y="10000"/>
                  </a:cubicBezTo>
                  <a:cubicBezTo>
                    <a:pt x="7273" y="10000"/>
                    <a:pt x="7727" y="9706"/>
                    <a:pt x="7727" y="9510"/>
                  </a:cubicBezTo>
                  <a:lnTo>
                    <a:pt x="7727" y="9412"/>
                  </a:lnTo>
                  <a:lnTo>
                    <a:pt x="7727" y="9412"/>
                  </a:lnTo>
                  <a:lnTo>
                    <a:pt x="7727" y="1765"/>
                  </a:lnTo>
                  <a:lnTo>
                    <a:pt x="8182" y="1765"/>
                  </a:lnTo>
                  <a:lnTo>
                    <a:pt x="8182" y="5196"/>
                  </a:lnTo>
                  <a:cubicBezTo>
                    <a:pt x="8182" y="5392"/>
                    <a:pt x="8636" y="5588"/>
                    <a:pt x="9091" y="5588"/>
                  </a:cubicBezTo>
                  <a:cubicBezTo>
                    <a:pt x="9773" y="5588"/>
                    <a:pt x="10000" y="5392"/>
                    <a:pt x="10000" y="5196"/>
                  </a:cubicBezTo>
                  <a:lnTo>
                    <a:pt x="10000" y="1275"/>
                  </a:lnTo>
                  <a:lnTo>
                    <a:pt x="10000" y="1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6" name="Group 13"/>
          <p:cNvGrpSpPr>
            <a:grpSpLocks noChangeAspect="1"/>
          </p:cNvGrpSpPr>
          <p:nvPr/>
        </p:nvGrpSpPr>
        <p:grpSpPr bwMode="auto">
          <a:xfrm>
            <a:off x="4597772" y="3391501"/>
            <a:ext cx="511327" cy="1094938"/>
            <a:chOff x="3085" y="2304"/>
            <a:chExt cx="191" cy="409"/>
          </a:xfrm>
          <a:solidFill>
            <a:schemeClr val="bg1">
              <a:lumMod val="65000"/>
            </a:schemeClr>
          </a:solidFill>
        </p:grpSpPr>
        <p:sp>
          <p:nvSpPr>
            <p:cNvPr id="17" name="Freeform 14"/>
            <p:cNvSpPr/>
            <p:nvPr/>
          </p:nvSpPr>
          <p:spPr bwMode="auto">
            <a:xfrm>
              <a:off x="3165" y="2304"/>
              <a:ext cx="60" cy="62"/>
            </a:xfrm>
            <a:custGeom>
              <a:avLst/>
              <a:gdLst>
                <a:gd name="T0" fmla="*/ 1 w 39"/>
                <a:gd name="T1" fmla="*/ 21 h 41"/>
                <a:gd name="T2" fmla="*/ 20 w 39"/>
                <a:gd name="T3" fmla="*/ 41 h 41"/>
                <a:gd name="T4" fmla="*/ 39 w 39"/>
                <a:gd name="T5" fmla="*/ 21 h 41"/>
                <a:gd name="T6" fmla="*/ 20 w 39"/>
                <a:gd name="T7" fmla="*/ 0 h 41"/>
                <a:gd name="T8" fmla="*/ 1 w 39"/>
                <a:gd name="T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1">
                  <a:moveTo>
                    <a:pt x="1" y="21"/>
                  </a:moveTo>
                  <a:cubicBezTo>
                    <a:pt x="0" y="32"/>
                    <a:pt x="9" y="41"/>
                    <a:pt x="20" y="41"/>
                  </a:cubicBezTo>
                  <a:cubicBezTo>
                    <a:pt x="30" y="41"/>
                    <a:pt x="39" y="32"/>
                    <a:pt x="39" y="21"/>
                  </a:cubicBezTo>
                  <a:cubicBezTo>
                    <a:pt x="39" y="9"/>
                    <a:pt x="31" y="0"/>
                    <a:pt x="20" y="0"/>
                  </a:cubicBezTo>
                  <a:cubicBezTo>
                    <a:pt x="9" y="0"/>
                    <a:pt x="1" y="9"/>
                    <a:pt x="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8" name="Freeform 15"/>
            <p:cNvSpPr/>
            <p:nvPr/>
          </p:nvSpPr>
          <p:spPr bwMode="auto">
            <a:xfrm>
              <a:off x="3085" y="2374"/>
              <a:ext cx="188" cy="274"/>
            </a:xfrm>
            <a:custGeom>
              <a:avLst/>
              <a:gdLst>
                <a:gd name="T0" fmla="*/ 1 w 122"/>
                <a:gd name="T1" fmla="*/ 75 h 180"/>
                <a:gd name="T2" fmla="*/ 9 w 122"/>
                <a:gd name="T3" fmla="*/ 32 h 180"/>
                <a:gd name="T4" fmla="*/ 14 w 122"/>
                <a:gd name="T5" fmla="*/ 25 h 180"/>
                <a:gd name="T6" fmla="*/ 55 w 122"/>
                <a:gd name="T7" fmla="*/ 1 h 180"/>
                <a:gd name="T8" fmla="*/ 56 w 122"/>
                <a:gd name="T9" fmla="*/ 1 h 180"/>
                <a:gd name="T10" fmla="*/ 56 w 122"/>
                <a:gd name="T11" fmla="*/ 1 h 180"/>
                <a:gd name="T12" fmla="*/ 57 w 122"/>
                <a:gd name="T13" fmla="*/ 0 h 180"/>
                <a:gd name="T14" fmla="*/ 57 w 122"/>
                <a:gd name="T15" fmla="*/ 0 h 180"/>
                <a:gd name="T16" fmla="*/ 58 w 122"/>
                <a:gd name="T17" fmla="*/ 0 h 180"/>
                <a:gd name="T18" fmla="*/ 58 w 122"/>
                <a:gd name="T19" fmla="*/ 0 h 180"/>
                <a:gd name="T20" fmla="*/ 59 w 122"/>
                <a:gd name="T21" fmla="*/ 0 h 180"/>
                <a:gd name="T22" fmla="*/ 59 w 122"/>
                <a:gd name="T23" fmla="*/ 0 h 180"/>
                <a:gd name="T24" fmla="*/ 59 w 122"/>
                <a:gd name="T25" fmla="*/ 0 h 180"/>
                <a:gd name="T26" fmla="*/ 60 w 122"/>
                <a:gd name="T27" fmla="*/ 0 h 180"/>
                <a:gd name="T28" fmla="*/ 60 w 122"/>
                <a:gd name="T29" fmla="*/ 0 h 180"/>
                <a:gd name="T30" fmla="*/ 61 w 122"/>
                <a:gd name="T31" fmla="*/ 0 h 180"/>
                <a:gd name="T32" fmla="*/ 61 w 122"/>
                <a:gd name="T33" fmla="*/ 0 h 180"/>
                <a:gd name="T34" fmla="*/ 62 w 122"/>
                <a:gd name="T35" fmla="*/ 0 h 180"/>
                <a:gd name="T36" fmla="*/ 62 w 122"/>
                <a:gd name="T37" fmla="*/ 0 h 180"/>
                <a:gd name="T38" fmla="*/ 63 w 122"/>
                <a:gd name="T39" fmla="*/ 0 h 180"/>
                <a:gd name="T40" fmla="*/ 63 w 122"/>
                <a:gd name="T41" fmla="*/ 0 h 180"/>
                <a:gd name="T42" fmla="*/ 64 w 122"/>
                <a:gd name="T43" fmla="*/ 0 h 180"/>
                <a:gd name="T44" fmla="*/ 83 w 122"/>
                <a:gd name="T45" fmla="*/ 7 h 180"/>
                <a:gd name="T46" fmla="*/ 90 w 122"/>
                <a:gd name="T47" fmla="*/ 18 h 180"/>
                <a:gd name="T48" fmla="*/ 83 w 122"/>
                <a:gd name="T49" fmla="*/ 80 h 180"/>
                <a:gd name="T50" fmla="*/ 83 w 122"/>
                <a:gd name="T51" fmla="*/ 81 h 180"/>
                <a:gd name="T52" fmla="*/ 116 w 122"/>
                <a:gd name="T53" fmla="*/ 101 h 180"/>
                <a:gd name="T54" fmla="*/ 122 w 122"/>
                <a:gd name="T55" fmla="*/ 111 h 180"/>
                <a:gd name="T56" fmla="*/ 115 w 122"/>
                <a:gd name="T57" fmla="*/ 169 h 180"/>
                <a:gd name="T58" fmla="*/ 105 w 122"/>
                <a:gd name="T59" fmla="*/ 180 h 180"/>
                <a:gd name="T60" fmla="*/ 95 w 122"/>
                <a:gd name="T61" fmla="*/ 169 h 180"/>
                <a:gd name="T62" fmla="*/ 102 w 122"/>
                <a:gd name="T63" fmla="*/ 117 h 180"/>
                <a:gd name="T64" fmla="*/ 50 w 122"/>
                <a:gd name="T65" fmla="*/ 86 h 180"/>
                <a:gd name="T66" fmla="*/ 50 w 122"/>
                <a:gd name="T67" fmla="*/ 86 h 180"/>
                <a:gd name="T68" fmla="*/ 49 w 122"/>
                <a:gd name="T69" fmla="*/ 86 h 180"/>
                <a:gd name="T70" fmla="*/ 49 w 122"/>
                <a:gd name="T71" fmla="*/ 85 h 180"/>
                <a:gd name="T72" fmla="*/ 49 w 122"/>
                <a:gd name="T73" fmla="*/ 85 h 180"/>
                <a:gd name="T74" fmla="*/ 48 w 122"/>
                <a:gd name="T75" fmla="*/ 84 h 180"/>
                <a:gd name="T76" fmla="*/ 48 w 122"/>
                <a:gd name="T77" fmla="*/ 84 h 180"/>
                <a:gd name="T78" fmla="*/ 47 w 122"/>
                <a:gd name="T79" fmla="*/ 83 h 180"/>
                <a:gd name="T80" fmla="*/ 47 w 122"/>
                <a:gd name="T81" fmla="*/ 83 h 180"/>
                <a:gd name="T82" fmla="*/ 47 w 122"/>
                <a:gd name="T83" fmla="*/ 83 h 180"/>
                <a:gd name="T84" fmla="*/ 46 w 122"/>
                <a:gd name="T85" fmla="*/ 81 h 180"/>
                <a:gd name="T86" fmla="*/ 46 w 122"/>
                <a:gd name="T87" fmla="*/ 81 h 180"/>
                <a:gd name="T88" fmla="*/ 45 w 122"/>
                <a:gd name="T89" fmla="*/ 80 h 180"/>
                <a:gd name="T90" fmla="*/ 45 w 122"/>
                <a:gd name="T91" fmla="*/ 80 h 180"/>
                <a:gd name="T92" fmla="*/ 45 w 122"/>
                <a:gd name="T93" fmla="*/ 79 h 180"/>
                <a:gd name="T94" fmla="*/ 45 w 122"/>
                <a:gd name="T95" fmla="*/ 78 h 180"/>
                <a:gd name="T96" fmla="*/ 45 w 122"/>
                <a:gd name="T97" fmla="*/ 78 h 180"/>
                <a:gd name="T98" fmla="*/ 45 w 122"/>
                <a:gd name="T99" fmla="*/ 77 h 180"/>
                <a:gd name="T100" fmla="*/ 45 w 122"/>
                <a:gd name="T101" fmla="*/ 77 h 180"/>
                <a:gd name="T102" fmla="*/ 45 w 122"/>
                <a:gd name="T103" fmla="*/ 76 h 180"/>
                <a:gd name="T104" fmla="*/ 45 w 122"/>
                <a:gd name="T105" fmla="*/ 76 h 180"/>
                <a:gd name="T106" fmla="*/ 45 w 122"/>
                <a:gd name="T107" fmla="*/ 75 h 180"/>
                <a:gd name="T108" fmla="*/ 50 w 122"/>
                <a:gd name="T109" fmla="*/ 29 h 180"/>
                <a:gd name="T110" fmla="*/ 28 w 122"/>
                <a:gd name="T111" fmla="*/ 41 h 180"/>
                <a:gd name="T112" fmla="*/ 20 w 122"/>
                <a:gd name="T113" fmla="*/ 80 h 180"/>
                <a:gd name="T114" fmla="*/ 9 w 122"/>
                <a:gd name="T115" fmla="*/ 88 h 180"/>
                <a:gd name="T116" fmla="*/ 1 w 122"/>
                <a:gd name="T117" fmla="*/ 7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0">
                  <a:moveTo>
                    <a:pt x="1" y="75"/>
                  </a:moveTo>
                  <a:cubicBezTo>
                    <a:pt x="9" y="32"/>
                    <a:pt x="9" y="32"/>
                    <a:pt x="9" y="32"/>
                  </a:cubicBezTo>
                  <a:cubicBezTo>
                    <a:pt x="10" y="29"/>
                    <a:pt x="12" y="27"/>
                    <a:pt x="14" y="25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7" y="1"/>
                    <a:pt x="57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7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4" y="0"/>
                    <a:pt x="64" y="0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88" y="9"/>
                    <a:pt x="90" y="14"/>
                    <a:pt x="90" y="18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3" y="80"/>
                    <a:pt x="83" y="80"/>
                    <a:pt x="83" y="81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20" y="103"/>
                    <a:pt x="122" y="107"/>
                    <a:pt x="122" y="111"/>
                  </a:cubicBezTo>
                  <a:cubicBezTo>
                    <a:pt x="115" y="169"/>
                    <a:pt x="115" y="169"/>
                    <a:pt x="115" y="169"/>
                  </a:cubicBezTo>
                  <a:cubicBezTo>
                    <a:pt x="115" y="175"/>
                    <a:pt x="110" y="180"/>
                    <a:pt x="105" y="180"/>
                  </a:cubicBezTo>
                  <a:cubicBezTo>
                    <a:pt x="99" y="180"/>
                    <a:pt x="95" y="175"/>
                    <a:pt x="95" y="169"/>
                  </a:cubicBezTo>
                  <a:cubicBezTo>
                    <a:pt x="102" y="117"/>
                    <a:pt x="102" y="117"/>
                    <a:pt x="102" y="11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49" y="86"/>
                  </a:cubicBezTo>
                  <a:cubicBezTo>
                    <a:pt x="49" y="85"/>
                    <a:pt x="49" y="85"/>
                    <a:pt x="49" y="85"/>
                  </a:cubicBezTo>
                  <a:cubicBezTo>
                    <a:pt x="49" y="85"/>
                    <a:pt x="49" y="85"/>
                    <a:pt x="49" y="85"/>
                  </a:cubicBezTo>
                  <a:cubicBezTo>
                    <a:pt x="48" y="85"/>
                    <a:pt x="48" y="84"/>
                    <a:pt x="48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8" y="84"/>
                    <a:pt x="48" y="84"/>
                    <a:pt x="47" y="83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3"/>
                    <a:pt x="46" y="82"/>
                    <a:pt x="46" y="81"/>
                  </a:cubicBezTo>
                  <a:cubicBezTo>
                    <a:pt x="46" y="81"/>
                    <a:pt x="46" y="81"/>
                    <a:pt x="46" y="81"/>
                  </a:cubicBezTo>
                  <a:cubicBezTo>
                    <a:pt x="46" y="80"/>
                    <a:pt x="46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79"/>
                    <a:pt x="45" y="79"/>
                    <a:pt x="45" y="79"/>
                  </a:cubicBezTo>
                  <a:cubicBezTo>
                    <a:pt x="45" y="79"/>
                    <a:pt x="45" y="79"/>
                    <a:pt x="45" y="78"/>
                  </a:cubicBezTo>
                  <a:cubicBezTo>
                    <a:pt x="45" y="78"/>
                    <a:pt x="45" y="78"/>
                    <a:pt x="45" y="78"/>
                  </a:cubicBezTo>
                  <a:cubicBezTo>
                    <a:pt x="45" y="78"/>
                    <a:pt x="45" y="77"/>
                    <a:pt x="45" y="7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45" y="77"/>
                    <a:pt x="45" y="76"/>
                    <a:pt x="45" y="76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5" y="76"/>
                    <a:pt x="45" y="76"/>
                    <a:pt x="45" y="75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19" y="86"/>
                    <a:pt x="14" y="89"/>
                    <a:pt x="9" y="88"/>
                  </a:cubicBezTo>
                  <a:cubicBezTo>
                    <a:pt x="3" y="87"/>
                    <a:pt x="0" y="81"/>
                    <a:pt x="1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9" name="Freeform 16"/>
            <p:cNvSpPr/>
            <p:nvPr/>
          </p:nvSpPr>
          <p:spPr bwMode="auto">
            <a:xfrm>
              <a:off x="3133" y="2512"/>
              <a:ext cx="55" cy="201"/>
            </a:xfrm>
            <a:custGeom>
              <a:avLst/>
              <a:gdLst>
                <a:gd name="T0" fmla="*/ 1 w 36"/>
                <a:gd name="T1" fmla="*/ 119 h 132"/>
                <a:gd name="T2" fmla="*/ 17 w 36"/>
                <a:gd name="T3" fmla="*/ 1 h 132"/>
                <a:gd name="T4" fmla="*/ 18 w 36"/>
                <a:gd name="T5" fmla="*/ 0 h 132"/>
                <a:gd name="T6" fmla="*/ 36 w 36"/>
                <a:gd name="T7" fmla="*/ 11 h 132"/>
                <a:gd name="T8" fmla="*/ 20 w 36"/>
                <a:gd name="T9" fmla="*/ 123 h 132"/>
                <a:gd name="T10" fmla="*/ 9 w 36"/>
                <a:gd name="T11" fmla="*/ 131 h 132"/>
                <a:gd name="T12" fmla="*/ 1 w 36"/>
                <a:gd name="T13" fmla="*/ 11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32">
                  <a:moveTo>
                    <a:pt x="1" y="119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8" y="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0" y="123"/>
                    <a:pt x="20" y="123"/>
                    <a:pt x="20" y="123"/>
                  </a:cubicBezTo>
                  <a:cubicBezTo>
                    <a:pt x="19" y="129"/>
                    <a:pt x="14" y="132"/>
                    <a:pt x="9" y="131"/>
                  </a:cubicBezTo>
                  <a:cubicBezTo>
                    <a:pt x="4" y="130"/>
                    <a:pt x="0" y="125"/>
                    <a:pt x="1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0" name="Freeform 17"/>
            <p:cNvSpPr/>
            <p:nvPr/>
          </p:nvSpPr>
          <p:spPr bwMode="auto">
            <a:xfrm>
              <a:off x="3222" y="2433"/>
              <a:ext cx="54" cy="60"/>
            </a:xfrm>
            <a:custGeom>
              <a:avLst/>
              <a:gdLst>
                <a:gd name="T0" fmla="*/ 3 w 35"/>
                <a:gd name="T1" fmla="*/ 0 h 39"/>
                <a:gd name="T2" fmla="*/ 29 w 35"/>
                <a:gd name="T3" fmla="*/ 18 h 39"/>
                <a:gd name="T4" fmla="*/ 32 w 35"/>
                <a:gd name="T5" fmla="*/ 33 h 39"/>
                <a:gd name="T6" fmla="*/ 18 w 35"/>
                <a:gd name="T7" fmla="*/ 36 h 39"/>
                <a:gd name="T8" fmla="*/ 0 w 35"/>
                <a:gd name="T9" fmla="*/ 23 h 39"/>
                <a:gd name="T10" fmla="*/ 3 w 35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9">
                  <a:moveTo>
                    <a:pt x="3" y="0"/>
                  </a:moveTo>
                  <a:cubicBezTo>
                    <a:pt x="29" y="18"/>
                    <a:pt x="29" y="18"/>
                    <a:pt x="29" y="18"/>
                  </a:cubicBezTo>
                  <a:cubicBezTo>
                    <a:pt x="34" y="21"/>
                    <a:pt x="35" y="28"/>
                    <a:pt x="32" y="33"/>
                  </a:cubicBezTo>
                  <a:cubicBezTo>
                    <a:pt x="29" y="37"/>
                    <a:pt x="23" y="39"/>
                    <a:pt x="18" y="36"/>
                  </a:cubicBezTo>
                  <a:cubicBezTo>
                    <a:pt x="0" y="23"/>
                    <a:pt x="0" y="23"/>
                    <a:pt x="0" y="23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21" name="Group 20"/>
          <p:cNvGrpSpPr>
            <a:grpSpLocks noChangeAspect="1"/>
          </p:cNvGrpSpPr>
          <p:nvPr/>
        </p:nvGrpSpPr>
        <p:grpSpPr bwMode="auto">
          <a:xfrm>
            <a:off x="7582139" y="2292292"/>
            <a:ext cx="448254" cy="920099"/>
            <a:chOff x="4762" y="1546"/>
            <a:chExt cx="247" cy="507"/>
          </a:xfrm>
          <a:solidFill>
            <a:schemeClr val="bg1">
              <a:lumMod val="65000"/>
            </a:schemeClr>
          </a:solidFill>
        </p:grpSpPr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4813" y="1546"/>
              <a:ext cx="75" cy="8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4762" y="1642"/>
              <a:ext cx="247" cy="411"/>
            </a:xfrm>
            <a:custGeom>
              <a:avLst/>
              <a:gdLst>
                <a:gd name="T0" fmla="*/ 156 w 161"/>
                <a:gd name="T1" fmla="*/ 35 h 271"/>
                <a:gd name="T2" fmla="*/ 141 w 161"/>
                <a:gd name="T3" fmla="*/ 36 h 271"/>
                <a:gd name="T4" fmla="*/ 119 w 161"/>
                <a:gd name="T5" fmla="*/ 57 h 271"/>
                <a:gd name="T6" fmla="*/ 119 w 161"/>
                <a:gd name="T7" fmla="*/ 35 h 271"/>
                <a:gd name="T8" fmla="*/ 119 w 161"/>
                <a:gd name="T9" fmla="*/ 34 h 271"/>
                <a:gd name="T10" fmla="*/ 60 w 161"/>
                <a:gd name="T11" fmla="*/ 0 h 271"/>
                <a:gd name="T12" fmla="*/ 0 w 161"/>
                <a:gd name="T13" fmla="*/ 34 h 271"/>
                <a:gd name="T14" fmla="*/ 0 w 161"/>
                <a:gd name="T15" fmla="*/ 35 h 271"/>
                <a:gd name="T16" fmla="*/ 0 w 161"/>
                <a:gd name="T17" fmla="*/ 140 h 271"/>
                <a:gd name="T18" fmla="*/ 11 w 161"/>
                <a:gd name="T19" fmla="*/ 152 h 271"/>
                <a:gd name="T20" fmla="*/ 22 w 161"/>
                <a:gd name="T21" fmla="*/ 140 h 271"/>
                <a:gd name="T22" fmla="*/ 22 w 161"/>
                <a:gd name="T23" fmla="*/ 46 h 271"/>
                <a:gd name="T24" fmla="*/ 28 w 161"/>
                <a:gd name="T25" fmla="*/ 46 h 271"/>
                <a:gd name="T26" fmla="*/ 28 w 161"/>
                <a:gd name="T27" fmla="*/ 257 h 271"/>
                <a:gd name="T28" fmla="*/ 28 w 161"/>
                <a:gd name="T29" fmla="*/ 258 h 271"/>
                <a:gd name="T30" fmla="*/ 28 w 161"/>
                <a:gd name="T31" fmla="*/ 258 h 271"/>
                <a:gd name="T32" fmla="*/ 41 w 161"/>
                <a:gd name="T33" fmla="*/ 271 h 271"/>
                <a:gd name="T34" fmla="*/ 53 w 161"/>
                <a:gd name="T35" fmla="*/ 260 h 271"/>
                <a:gd name="T36" fmla="*/ 54 w 161"/>
                <a:gd name="T37" fmla="*/ 259 h 271"/>
                <a:gd name="T38" fmla="*/ 54 w 161"/>
                <a:gd name="T39" fmla="*/ 142 h 271"/>
                <a:gd name="T40" fmla="*/ 60 w 161"/>
                <a:gd name="T41" fmla="*/ 131 h 271"/>
                <a:gd name="T42" fmla="*/ 66 w 161"/>
                <a:gd name="T43" fmla="*/ 142 h 271"/>
                <a:gd name="T44" fmla="*/ 66 w 161"/>
                <a:gd name="T45" fmla="*/ 259 h 271"/>
                <a:gd name="T46" fmla="*/ 66 w 161"/>
                <a:gd name="T47" fmla="*/ 260 h 271"/>
                <a:gd name="T48" fmla="*/ 78 w 161"/>
                <a:gd name="T49" fmla="*/ 271 h 271"/>
                <a:gd name="T50" fmla="*/ 91 w 161"/>
                <a:gd name="T51" fmla="*/ 258 h 271"/>
                <a:gd name="T52" fmla="*/ 91 w 161"/>
                <a:gd name="T53" fmla="*/ 257 h 271"/>
                <a:gd name="T54" fmla="*/ 91 w 161"/>
                <a:gd name="T55" fmla="*/ 46 h 271"/>
                <a:gd name="T56" fmla="*/ 98 w 161"/>
                <a:gd name="T57" fmla="*/ 46 h 271"/>
                <a:gd name="T58" fmla="*/ 98 w 161"/>
                <a:gd name="T59" fmla="*/ 78 h 271"/>
                <a:gd name="T60" fmla="*/ 98 w 161"/>
                <a:gd name="T61" fmla="*/ 88 h 271"/>
                <a:gd name="T62" fmla="*/ 98 w 161"/>
                <a:gd name="T63" fmla="*/ 109 h 271"/>
                <a:gd name="T64" fmla="*/ 156 w 161"/>
                <a:gd name="T65" fmla="*/ 51 h 271"/>
                <a:gd name="T66" fmla="*/ 156 w 161"/>
                <a:gd name="T67" fmla="*/ 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1" h="271">
                  <a:moveTo>
                    <a:pt x="156" y="35"/>
                  </a:moveTo>
                  <a:cubicBezTo>
                    <a:pt x="152" y="31"/>
                    <a:pt x="145" y="32"/>
                    <a:pt x="141" y="36"/>
                  </a:cubicBezTo>
                  <a:cubicBezTo>
                    <a:pt x="119" y="57"/>
                    <a:pt x="119" y="57"/>
                    <a:pt x="119" y="57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8" y="2"/>
                    <a:pt x="90" y="0"/>
                    <a:pt x="60" y="0"/>
                  </a:cubicBezTo>
                  <a:cubicBezTo>
                    <a:pt x="30" y="0"/>
                    <a:pt x="1" y="2"/>
                    <a:pt x="0" y="34"/>
                  </a:cubicBezTo>
                  <a:cubicBezTo>
                    <a:pt x="0" y="34"/>
                    <a:pt x="0" y="34"/>
                    <a:pt x="0" y="35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6"/>
                    <a:pt x="5" y="152"/>
                    <a:pt x="11" y="152"/>
                  </a:cubicBezTo>
                  <a:cubicBezTo>
                    <a:pt x="17" y="152"/>
                    <a:pt x="22" y="146"/>
                    <a:pt x="22" y="140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8" y="257"/>
                    <a:pt x="28" y="257"/>
                    <a:pt x="28" y="257"/>
                  </a:cubicBezTo>
                  <a:cubicBezTo>
                    <a:pt x="28" y="257"/>
                    <a:pt x="28" y="257"/>
                    <a:pt x="28" y="258"/>
                  </a:cubicBezTo>
                  <a:cubicBezTo>
                    <a:pt x="28" y="258"/>
                    <a:pt x="28" y="258"/>
                    <a:pt x="28" y="258"/>
                  </a:cubicBezTo>
                  <a:cubicBezTo>
                    <a:pt x="28" y="265"/>
                    <a:pt x="34" y="271"/>
                    <a:pt x="41" y="271"/>
                  </a:cubicBezTo>
                  <a:cubicBezTo>
                    <a:pt x="47" y="271"/>
                    <a:pt x="53" y="266"/>
                    <a:pt x="53" y="260"/>
                  </a:cubicBezTo>
                  <a:cubicBezTo>
                    <a:pt x="54" y="259"/>
                    <a:pt x="54" y="259"/>
                    <a:pt x="54" y="259"/>
                  </a:cubicBezTo>
                  <a:cubicBezTo>
                    <a:pt x="54" y="142"/>
                    <a:pt x="54" y="142"/>
                    <a:pt x="54" y="142"/>
                  </a:cubicBezTo>
                  <a:cubicBezTo>
                    <a:pt x="54" y="136"/>
                    <a:pt x="54" y="131"/>
                    <a:pt x="60" y="131"/>
                  </a:cubicBezTo>
                  <a:cubicBezTo>
                    <a:pt x="65" y="131"/>
                    <a:pt x="66" y="136"/>
                    <a:pt x="66" y="142"/>
                  </a:cubicBezTo>
                  <a:cubicBezTo>
                    <a:pt x="66" y="259"/>
                    <a:pt x="66" y="259"/>
                    <a:pt x="66" y="259"/>
                  </a:cubicBezTo>
                  <a:cubicBezTo>
                    <a:pt x="66" y="259"/>
                    <a:pt x="66" y="259"/>
                    <a:pt x="66" y="260"/>
                  </a:cubicBezTo>
                  <a:cubicBezTo>
                    <a:pt x="67" y="266"/>
                    <a:pt x="72" y="271"/>
                    <a:pt x="78" y="271"/>
                  </a:cubicBezTo>
                  <a:cubicBezTo>
                    <a:pt x="85" y="271"/>
                    <a:pt x="91" y="265"/>
                    <a:pt x="91" y="258"/>
                  </a:cubicBezTo>
                  <a:cubicBezTo>
                    <a:pt x="91" y="258"/>
                    <a:pt x="91" y="258"/>
                    <a:pt x="91" y="257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88"/>
                    <a:pt x="98" y="88"/>
                    <a:pt x="98" y="88"/>
                  </a:cubicBezTo>
                  <a:cubicBezTo>
                    <a:pt x="98" y="109"/>
                    <a:pt x="98" y="109"/>
                    <a:pt x="98" y="109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60" y="47"/>
                    <a:pt x="161" y="40"/>
                    <a:pt x="15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24" name="Group 25"/>
          <p:cNvGrpSpPr>
            <a:grpSpLocks noChangeAspect="1"/>
          </p:cNvGrpSpPr>
          <p:nvPr/>
        </p:nvGrpSpPr>
        <p:grpSpPr bwMode="auto">
          <a:xfrm>
            <a:off x="9924498" y="957245"/>
            <a:ext cx="496123" cy="814150"/>
            <a:chOff x="3705" y="1936"/>
            <a:chExt cx="273" cy="448"/>
          </a:xfrm>
          <a:solidFill>
            <a:schemeClr val="bg1">
              <a:lumMod val="65000"/>
            </a:schemeClr>
          </a:solidFill>
        </p:grpSpPr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3808" y="1936"/>
              <a:ext cx="66" cy="7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6" name="Freeform 27"/>
            <p:cNvSpPr/>
            <p:nvPr/>
          </p:nvSpPr>
          <p:spPr bwMode="auto">
            <a:xfrm>
              <a:off x="3705" y="2021"/>
              <a:ext cx="273" cy="363"/>
            </a:xfrm>
            <a:custGeom>
              <a:avLst/>
              <a:gdLst>
                <a:gd name="T0" fmla="*/ 175 w 178"/>
                <a:gd name="T1" fmla="*/ 45 h 239"/>
                <a:gd name="T2" fmla="*/ 162 w 178"/>
                <a:gd name="T3" fmla="*/ 41 h 239"/>
                <a:gd name="T4" fmla="*/ 141 w 178"/>
                <a:gd name="T5" fmla="*/ 51 h 239"/>
                <a:gd name="T6" fmla="*/ 141 w 178"/>
                <a:gd name="T7" fmla="*/ 30 h 239"/>
                <a:gd name="T8" fmla="*/ 141 w 178"/>
                <a:gd name="T9" fmla="*/ 30 h 239"/>
                <a:gd name="T10" fmla="*/ 89 w 178"/>
                <a:gd name="T11" fmla="*/ 0 h 239"/>
                <a:gd name="T12" fmla="*/ 36 w 178"/>
                <a:gd name="T13" fmla="*/ 30 h 239"/>
                <a:gd name="T14" fmla="*/ 36 w 178"/>
                <a:gd name="T15" fmla="*/ 30 h 239"/>
                <a:gd name="T16" fmla="*/ 36 w 178"/>
                <a:gd name="T17" fmla="*/ 51 h 239"/>
                <a:gd name="T18" fmla="*/ 15 w 178"/>
                <a:gd name="T19" fmla="*/ 41 h 239"/>
                <a:gd name="T20" fmla="*/ 2 w 178"/>
                <a:gd name="T21" fmla="*/ 45 h 239"/>
                <a:gd name="T22" fmla="*/ 7 w 178"/>
                <a:gd name="T23" fmla="*/ 58 h 239"/>
                <a:gd name="T24" fmla="*/ 55 w 178"/>
                <a:gd name="T25" fmla="*/ 82 h 239"/>
                <a:gd name="T26" fmla="*/ 55 w 178"/>
                <a:gd name="T27" fmla="*/ 40 h 239"/>
                <a:gd name="T28" fmla="*/ 61 w 178"/>
                <a:gd name="T29" fmla="*/ 40 h 239"/>
                <a:gd name="T30" fmla="*/ 61 w 178"/>
                <a:gd name="T31" fmla="*/ 226 h 239"/>
                <a:gd name="T32" fmla="*/ 61 w 178"/>
                <a:gd name="T33" fmla="*/ 227 h 239"/>
                <a:gd name="T34" fmla="*/ 61 w 178"/>
                <a:gd name="T35" fmla="*/ 227 h 239"/>
                <a:gd name="T36" fmla="*/ 72 w 178"/>
                <a:gd name="T37" fmla="*/ 239 h 239"/>
                <a:gd name="T38" fmla="*/ 83 w 178"/>
                <a:gd name="T39" fmla="*/ 228 h 239"/>
                <a:gd name="T40" fmla="*/ 83 w 178"/>
                <a:gd name="T41" fmla="*/ 228 h 239"/>
                <a:gd name="T42" fmla="*/ 83 w 178"/>
                <a:gd name="T43" fmla="*/ 124 h 239"/>
                <a:gd name="T44" fmla="*/ 89 w 178"/>
                <a:gd name="T45" fmla="*/ 115 h 239"/>
                <a:gd name="T46" fmla="*/ 94 w 178"/>
                <a:gd name="T47" fmla="*/ 124 h 239"/>
                <a:gd name="T48" fmla="*/ 94 w 178"/>
                <a:gd name="T49" fmla="*/ 228 h 239"/>
                <a:gd name="T50" fmla="*/ 94 w 178"/>
                <a:gd name="T51" fmla="*/ 228 h 239"/>
                <a:gd name="T52" fmla="*/ 105 w 178"/>
                <a:gd name="T53" fmla="*/ 239 h 239"/>
                <a:gd name="T54" fmla="*/ 116 w 178"/>
                <a:gd name="T55" fmla="*/ 227 h 239"/>
                <a:gd name="T56" fmla="*/ 116 w 178"/>
                <a:gd name="T57" fmla="*/ 226 h 239"/>
                <a:gd name="T58" fmla="*/ 116 w 178"/>
                <a:gd name="T59" fmla="*/ 40 h 239"/>
                <a:gd name="T60" fmla="*/ 122 w 178"/>
                <a:gd name="T61" fmla="*/ 40 h 239"/>
                <a:gd name="T62" fmla="*/ 122 w 178"/>
                <a:gd name="T63" fmla="*/ 81 h 239"/>
                <a:gd name="T64" fmla="*/ 170 w 178"/>
                <a:gd name="T65" fmla="*/ 58 h 239"/>
                <a:gd name="T66" fmla="*/ 175 w 178"/>
                <a:gd name="T67" fmla="*/ 4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8" h="239">
                  <a:moveTo>
                    <a:pt x="175" y="45"/>
                  </a:moveTo>
                  <a:cubicBezTo>
                    <a:pt x="173" y="40"/>
                    <a:pt x="167" y="38"/>
                    <a:pt x="162" y="41"/>
                  </a:cubicBezTo>
                  <a:cubicBezTo>
                    <a:pt x="141" y="51"/>
                    <a:pt x="141" y="51"/>
                    <a:pt x="141" y="51"/>
                  </a:cubicBezTo>
                  <a:cubicBezTo>
                    <a:pt x="141" y="30"/>
                    <a:pt x="141" y="30"/>
                    <a:pt x="141" y="30"/>
                  </a:cubicBezTo>
                  <a:cubicBezTo>
                    <a:pt x="141" y="30"/>
                    <a:pt x="141" y="30"/>
                    <a:pt x="141" y="30"/>
                  </a:cubicBezTo>
                  <a:cubicBezTo>
                    <a:pt x="140" y="2"/>
                    <a:pt x="115" y="0"/>
                    <a:pt x="89" y="0"/>
                  </a:cubicBezTo>
                  <a:cubicBezTo>
                    <a:pt x="62" y="0"/>
                    <a:pt x="37" y="2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0" y="38"/>
                    <a:pt x="4" y="40"/>
                    <a:pt x="2" y="45"/>
                  </a:cubicBezTo>
                  <a:cubicBezTo>
                    <a:pt x="0" y="50"/>
                    <a:pt x="2" y="56"/>
                    <a:pt x="7" y="58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5" y="40"/>
                    <a:pt x="55" y="40"/>
                    <a:pt x="55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226"/>
                    <a:pt x="61" y="226"/>
                    <a:pt x="61" y="226"/>
                  </a:cubicBezTo>
                  <a:cubicBezTo>
                    <a:pt x="61" y="226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33"/>
                    <a:pt x="66" y="239"/>
                    <a:pt x="72" y="239"/>
                  </a:cubicBezTo>
                  <a:cubicBezTo>
                    <a:pt x="78" y="239"/>
                    <a:pt x="83" y="234"/>
                    <a:pt x="83" y="228"/>
                  </a:cubicBezTo>
                  <a:cubicBezTo>
                    <a:pt x="83" y="228"/>
                    <a:pt x="83" y="228"/>
                    <a:pt x="83" y="228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83" y="119"/>
                    <a:pt x="84" y="115"/>
                    <a:pt x="89" y="115"/>
                  </a:cubicBezTo>
                  <a:cubicBezTo>
                    <a:pt x="94" y="115"/>
                    <a:pt x="94" y="119"/>
                    <a:pt x="94" y="124"/>
                  </a:cubicBezTo>
                  <a:cubicBezTo>
                    <a:pt x="94" y="228"/>
                    <a:pt x="94" y="228"/>
                    <a:pt x="94" y="228"/>
                  </a:cubicBezTo>
                  <a:cubicBezTo>
                    <a:pt x="94" y="228"/>
                    <a:pt x="94" y="228"/>
                    <a:pt x="94" y="228"/>
                  </a:cubicBezTo>
                  <a:cubicBezTo>
                    <a:pt x="95" y="234"/>
                    <a:pt x="100" y="239"/>
                    <a:pt x="105" y="239"/>
                  </a:cubicBezTo>
                  <a:cubicBezTo>
                    <a:pt x="111" y="239"/>
                    <a:pt x="116" y="233"/>
                    <a:pt x="116" y="227"/>
                  </a:cubicBezTo>
                  <a:cubicBezTo>
                    <a:pt x="116" y="227"/>
                    <a:pt x="116" y="227"/>
                    <a:pt x="116" y="226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2" y="40"/>
                    <a:pt x="122" y="40"/>
                    <a:pt x="122" y="40"/>
                  </a:cubicBezTo>
                  <a:cubicBezTo>
                    <a:pt x="122" y="81"/>
                    <a:pt x="122" y="81"/>
                    <a:pt x="122" y="81"/>
                  </a:cubicBezTo>
                  <a:cubicBezTo>
                    <a:pt x="170" y="58"/>
                    <a:pt x="170" y="58"/>
                    <a:pt x="170" y="58"/>
                  </a:cubicBezTo>
                  <a:cubicBezTo>
                    <a:pt x="175" y="56"/>
                    <a:pt x="178" y="50"/>
                    <a:pt x="175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27" name="弧形 26"/>
          <p:cNvSpPr>
            <a:spLocks noChangeAspect="1"/>
          </p:cNvSpPr>
          <p:nvPr/>
        </p:nvSpPr>
        <p:spPr>
          <a:xfrm rot="20267567">
            <a:off x="6661065" y="1365413"/>
            <a:ext cx="2628000" cy="2657279"/>
          </a:xfrm>
          <a:prstGeom prst="arc">
            <a:avLst>
              <a:gd name="adj1" fmla="val 10029689"/>
              <a:gd name="adj2" fmla="val 21279918"/>
            </a:avLst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1067017" y="5077508"/>
            <a:ext cx="290577" cy="290577"/>
            <a:chOff x="4836287" y="4852908"/>
            <a:chExt cx="290577" cy="290577"/>
          </a:xfrm>
          <a:effectLst/>
        </p:grpSpPr>
        <p:sp>
          <p:nvSpPr>
            <p:cNvPr id="34" name="椭圆 33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FEB33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" name="加号 34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6" name="文本框 35"/>
          <p:cNvSpPr txBox="1"/>
          <p:nvPr/>
        </p:nvSpPr>
        <p:spPr bwMode="auto">
          <a:xfrm>
            <a:off x="282575" y="5400675"/>
            <a:ext cx="20280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员工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Crew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/>
        </p:nvSpPr>
        <p:spPr bwMode="auto">
          <a:xfrm>
            <a:off x="2513381" y="5183265"/>
            <a:ext cx="182880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值班经理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Shift Leader</a:t>
            </a:r>
            <a:endParaRPr kumimoji="0" lang="en-US" altLang="zh-CN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/>
        </p:nvSpPr>
        <p:spPr bwMode="auto">
          <a:xfrm>
            <a:off x="4906731" y="4872299"/>
            <a:ext cx="1556509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店副理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AM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/>
        </p:nvSpPr>
        <p:spPr bwMode="auto">
          <a:xfrm>
            <a:off x="6545422" y="3892546"/>
            <a:ext cx="1524553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店经理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M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9557531" y="2133263"/>
            <a:ext cx="290577" cy="290577"/>
            <a:chOff x="4836287" y="4852908"/>
            <a:chExt cx="290577" cy="290577"/>
          </a:xfrm>
          <a:effectLst/>
        </p:grpSpPr>
        <p:sp>
          <p:nvSpPr>
            <p:cNvPr id="42" name="椭圆 41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3" name="加号 42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44" name="文本框 43"/>
          <p:cNvSpPr txBox="1"/>
          <p:nvPr/>
        </p:nvSpPr>
        <p:spPr bwMode="auto">
          <a:xfrm>
            <a:off x="9796936" y="1857959"/>
            <a:ext cx="19132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分区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营运经理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or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职能部门岗位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551069" y="1135097"/>
            <a:ext cx="432244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我们有完整的员工上升通道，对于优秀的员工，在进行相关考核之后，让其进入更高级别的储备人才。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8540780" y="3049589"/>
            <a:ext cx="290577" cy="290577"/>
            <a:chOff x="4836287" y="4852908"/>
            <a:chExt cx="290577" cy="290577"/>
          </a:xfrm>
          <a:effectLst/>
        </p:grpSpPr>
        <p:sp>
          <p:nvSpPr>
            <p:cNvPr id="47" name="椭圆 46"/>
            <p:cNvSpPr/>
            <p:nvPr/>
          </p:nvSpPr>
          <p:spPr>
            <a:xfrm>
              <a:off x="4836287" y="4852908"/>
              <a:ext cx="290577" cy="290577"/>
            </a:xfrm>
            <a:prstGeom prst="ellipse">
              <a:avLst/>
            </a:prstGeom>
            <a:solidFill>
              <a:srgbClr val="4B47D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8" name="加号 47"/>
            <p:cNvSpPr/>
            <p:nvPr/>
          </p:nvSpPr>
          <p:spPr>
            <a:xfrm>
              <a:off x="4873553" y="4893015"/>
              <a:ext cx="220807" cy="220807"/>
            </a:xfrm>
            <a:prstGeom prst="mathPlus">
              <a:avLst>
                <a:gd name="adj1" fmla="val 199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49" name="文本框 48"/>
          <p:cNvSpPr txBox="1"/>
          <p:nvPr/>
        </p:nvSpPr>
        <p:spPr bwMode="auto">
          <a:xfrm>
            <a:off x="8203012" y="3385805"/>
            <a:ext cx="15245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资深店经理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SR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M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654711" y="3556330"/>
            <a:ext cx="1525148" cy="255223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 bwMode="auto">
          <a:xfrm>
            <a:off x="2680298" y="3324893"/>
            <a:ext cx="15565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国际认证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03889 L -4.58333E-6 -0.14815 " pathEditMode="relative" rAng="0" ptsTypes="AA">
                                      <p:cBhvr>
                                        <p:cTn id="12" dur="75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0.03843 L -4.58333E-6 3.7037E-7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03889 L -4.58333E-6 -0.14815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0.03843 L -4.58333E-6 3.7037E-7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03889 L -4.58333E-6 -0.14815 " pathEditMode="relative" rAng="0" ptsTypes="AA">
                                      <p:cBhvr>
                                        <p:cTn id="26" dur="75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0.03843 L -4.58333E-6 3.7037E-7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3889 L -1.66667E-6 -0.14815 " pathEditMode="relative" rAng="0" ptsTypes="AA">
                                      <p:cBhvr>
                                        <p:cTn id="33" dur="75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66667E-6 0.03842 L -1.66667E-6 1.11111E-6 " pathEditMode="relative" rAng="0" ptsTypes="AA">
                                      <p:cBhvr>
                                        <p:cTn id="3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7" grpId="0" bldLvl="0" animBg="1"/>
      <p:bldP spid="36" grpId="0"/>
      <p:bldP spid="37" grpId="0"/>
      <p:bldP spid="38" grpId="0"/>
      <p:bldP spid="39" grpId="0"/>
      <p:bldP spid="44" grpId="0"/>
      <p:bldP spid="49" grpId="0"/>
      <p:bldP spid="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矩形: 圆角 3"/>
          <p:cNvSpPr/>
          <p:nvPr/>
        </p:nvSpPr>
        <p:spPr>
          <a:xfrm>
            <a:off x="9929246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清洗土豆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切制土豆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油炸土豆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" name="矩形: 圆角 3"/>
          <p:cNvSpPr/>
          <p:nvPr/>
        </p:nvSpPr>
        <p:spPr>
          <a:xfrm>
            <a:off x="8055340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煎制牛肉饼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煎制热狗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煎制培根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热炒洋葱和蘑菇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热烘芝士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设备清洁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矩形: 圆角 3"/>
          <p:cNvSpPr/>
          <p:nvPr/>
        </p:nvSpPr>
        <p:spPr>
          <a:xfrm>
            <a:off x="6181434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热烘面包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配置调料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" name="矩形: 圆角 3"/>
          <p:cNvSpPr/>
          <p:nvPr/>
        </p:nvSpPr>
        <p:spPr>
          <a:xfrm>
            <a:off x="4303913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对客服务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保持清洁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货品补充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协助派餐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引导顾客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对接骑手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" name="矩形: 圆角 3"/>
          <p:cNvSpPr/>
          <p:nvPr/>
        </p:nvSpPr>
        <p:spPr>
          <a:xfrm>
            <a:off x="2426392" y="2613844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奶昔制作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机器清洁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岗位设置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551069" y="981463"/>
            <a:ext cx="11040123" cy="781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岗培训，共计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六大岗位：</a:t>
            </a:r>
            <a:endParaRPr lang="en-US" altLang="zh-CN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如认证通过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个岗位，每月增加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300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元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津贴；如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个岗位全部认证通过，再每月增加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400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元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津贴。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矩形: 圆角 3"/>
          <p:cNvSpPr/>
          <p:nvPr/>
        </p:nvSpPr>
        <p:spPr>
          <a:xfrm>
            <a:off x="551069" y="2614561"/>
            <a:ext cx="1792087" cy="26955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顾客点单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菜品推荐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766749" y="1966999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收银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椭圆 53"/>
          <p:cNvSpPr/>
          <p:nvPr/>
        </p:nvSpPr>
        <p:spPr>
          <a:xfrm>
            <a:off x="2633487" y="1967716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奶昔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椭圆 59"/>
          <p:cNvSpPr/>
          <p:nvPr/>
        </p:nvSpPr>
        <p:spPr>
          <a:xfrm>
            <a:off x="4500224" y="1967716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大堂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6366960" y="1967716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调理台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8233696" y="1966999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扒炉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椭圆 77"/>
          <p:cNvSpPr/>
          <p:nvPr/>
        </p:nvSpPr>
        <p:spPr>
          <a:xfrm>
            <a:off x="10100432" y="1966999"/>
            <a:ext cx="1360726" cy="1293690"/>
          </a:xfrm>
          <a:prstGeom prst="ellipse">
            <a:avLst/>
          </a:prstGeom>
          <a:solidFill>
            <a:srgbClr val="FF9900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炸炉</a:t>
            </a:r>
            <a:endParaRPr lang="zh-CN" altLang="en-US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" name="矩形: 圆角 3"/>
          <p:cNvSpPr/>
          <p:nvPr/>
        </p:nvSpPr>
        <p:spPr>
          <a:xfrm>
            <a:off x="551069" y="5375555"/>
            <a:ext cx="11170264" cy="65384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早班：预备食材（包括配料的清洗与切配、拍压牛肉饼等）、午市运营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晚班：晚市运营、大清（环境、器具、设备等）、收货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/>
              <a:t>培训体系</a:t>
            </a:r>
            <a:endParaRPr lang="zh-CN" altLang="en-US"/>
          </a:p>
        </p:txBody>
      </p:sp>
      <p:sp>
        <p:nvSpPr>
          <p:cNvPr id="2" name="矩形: 圆角 1"/>
          <p:cNvSpPr/>
          <p:nvPr/>
        </p:nvSpPr>
        <p:spPr>
          <a:xfrm>
            <a:off x="4682741" y="2260600"/>
            <a:ext cx="2832100" cy="3492500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: 圆角 3"/>
          <p:cNvSpPr/>
          <p:nvPr/>
        </p:nvSpPr>
        <p:spPr>
          <a:xfrm>
            <a:off x="1384859" y="2260600"/>
            <a:ext cx="2832100" cy="3492500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988109" y="1402834"/>
            <a:ext cx="1625600" cy="1625600"/>
          </a:xfrm>
          <a:prstGeom prst="ellipse">
            <a:avLst/>
          </a:prstGeom>
          <a:solidFill>
            <a:srgbClr val="FEB333"/>
          </a:solidFill>
          <a:ln w="190500">
            <a:solidFill>
              <a:srgbClr val="FEB333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新人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培训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285991" y="1402834"/>
            <a:ext cx="1625600" cy="1625600"/>
          </a:xfrm>
          <a:prstGeom prst="ellipse">
            <a:avLst/>
          </a:prstGeom>
          <a:solidFill>
            <a:srgbClr val="2C57DA"/>
          </a:solidFill>
          <a:ln w="190500">
            <a:solidFill>
              <a:srgbClr val="2C57D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专业培训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142230" y="3584575"/>
            <a:ext cx="2237105" cy="1745615"/>
            <a:chOff x="5138268" y="3902333"/>
            <a:chExt cx="2237105" cy="1615593"/>
          </a:xfrm>
        </p:grpSpPr>
        <p:sp>
          <p:nvSpPr>
            <p:cNvPr id="10" name="文本框 9"/>
            <p:cNvSpPr txBox="1"/>
            <p:nvPr/>
          </p:nvSpPr>
          <p:spPr>
            <a:xfrm>
              <a:off x="5138268" y="3902333"/>
              <a:ext cx="2237105" cy="3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工作站交叉培训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400523" y="4327267"/>
              <a:ext cx="1383030" cy="3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QC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400523" y="4752201"/>
              <a:ext cx="1383030" cy="3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系统培训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268443" y="5177059"/>
              <a:ext cx="1875155" cy="3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管理技能培训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988820" y="3639820"/>
            <a:ext cx="1510030" cy="1350148"/>
            <a:chOff x="2102641" y="4017665"/>
            <a:chExt cx="1396536" cy="1292763"/>
          </a:xfrm>
        </p:grpSpPr>
        <p:sp>
          <p:nvSpPr>
            <p:cNvPr id="16" name="文本框 15"/>
            <p:cNvSpPr txBox="1"/>
            <p:nvPr/>
          </p:nvSpPr>
          <p:spPr>
            <a:xfrm>
              <a:off x="2102641" y="4017665"/>
              <a:ext cx="1396536" cy="352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入职培训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102641" y="4493399"/>
              <a:ext cx="1396536" cy="352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FGU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培训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102641" y="4957782"/>
              <a:ext cx="1396536" cy="352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岗位介绍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1799590" y="5123180"/>
            <a:ext cx="21196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食品安全培训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78190" y="4989830"/>
            <a:ext cx="2748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注：员工入职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31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天内需要通过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FGU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线上培训。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1. </a:t>
            </a:r>
            <a:r>
              <a:rPr lang="zh-CN" altLang="en-US"/>
              <a:t>品牌介绍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8043" y="4142895"/>
            <a:ext cx="9144000" cy="336916"/>
          </a:xfrm>
        </p:spPr>
        <p:txBody>
          <a:bodyPr>
            <a:normAutofit fontScale="95000"/>
          </a:bodyPr>
          <a:lstStyle/>
          <a:p>
            <a:r>
              <a:t>BRAND INTRODUCTION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7975" y="2918460"/>
            <a:ext cx="11552555" cy="1224280"/>
          </a:xfrm>
        </p:spPr>
        <p:txBody>
          <a:bodyPr>
            <a:normAutofit/>
          </a:bodyPr>
          <a:lstStyle/>
          <a:p>
            <a:r>
              <a:rPr lang="en-US" altLang="zh-CN"/>
              <a:t>5. </a:t>
            </a:r>
            <a:r>
              <a:rPr lang="zh-CN" altLang="en-US"/>
              <a:t>神秘顾客奖励计划</a:t>
            </a:r>
            <a:endParaRPr lang="en-US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en-US"/>
              <a:t>EMPLOYEES INCENTIVE SCHEME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30494" y="0"/>
            <a:ext cx="7061506" cy="6858000"/>
          </a:xfrm>
          <a:prstGeom prst="rect">
            <a:avLst/>
          </a:prstGeom>
          <a:solidFill>
            <a:srgbClr val="D2103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90007" y="305621"/>
            <a:ext cx="1058397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15"/>
              </a:lnSpc>
            </a:pPr>
            <a:r>
              <a:rPr lang="zh-CN" altLang="en-US" sz="3600" b="1" spc="-62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神秘客户机制</a:t>
            </a:r>
            <a:endParaRPr lang="zh-CN" altLang="en-US" sz="3600" b="1" spc="-62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90007" y="1476034"/>
            <a:ext cx="4640487" cy="4247204"/>
            <a:chOff x="1167095" y="2136314"/>
            <a:chExt cx="6750842" cy="6317374"/>
          </a:xfrm>
        </p:grpSpPr>
        <p:sp>
          <p:nvSpPr>
            <p:cNvPr id="7" name="object 4"/>
            <p:cNvSpPr txBox="1"/>
            <p:nvPr/>
          </p:nvSpPr>
          <p:spPr>
            <a:xfrm>
              <a:off x="1298272" y="2136314"/>
              <a:ext cx="5244773" cy="81794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spc="-3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我们投资于员工。</a:t>
              </a:r>
              <a:endParaRPr lang="en-US" altLang="zh-CN" sz="1600" b="1" spc="-3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spc="-3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RAJMKJ+HelveticaLTPro-Roman"/>
                </a:rPr>
                <a:t>我们有四个指标衡量员工：</a:t>
              </a:r>
              <a:endParaRPr lang="zh-CN" altLang="en-US" sz="1400" spc="-3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endParaRPr>
            </a:p>
          </p:txBody>
        </p:sp>
        <p:sp>
          <p:nvSpPr>
            <p:cNvPr id="8" name="object 5"/>
            <p:cNvSpPr txBox="1"/>
            <p:nvPr/>
          </p:nvSpPr>
          <p:spPr>
            <a:xfrm>
              <a:off x="1298272" y="3091669"/>
              <a:ext cx="3558705" cy="122123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srgbClr val="CC121A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服务</a:t>
              </a:r>
              <a:endParaRPr sz="16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  <a:p>
              <a:pPr marL="0" marR="0">
                <a:spcBef>
                  <a:spcPts val="185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srgbClr val="CC121A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产品品质</a:t>
              </a:r>
              <a:endParaRPr sz="16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  <a:p>
              <a:pPr marL="0" marR="0">
                <a:spcBef>
                  <a:spcPts val="185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srgbClr val="CC121A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清洁（食品安全，环境）</a:t>
              </a:r>
              <a:endParaRPr lang="en-US" altLang="zh-CN" sz="16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  <a:p>
              <a:pPr marL="0" marR="0">
                <a:spcBef>
                  <a:spcPts val="185"/>
                </a:spcBef>
                <a:spcAft>
                  <a:spcPts val="0"/>
                </a:spcAft>
              </a:pPr>
              <a:r>
                <a:rPr lang="zh-CN" altLang="en-US" sz="1600" b="1" dirty="0">
                  <a:solidFill>
                    <a:srgbClr val="CC121A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客户满意度</a:t>
              </a:r>
              <a:endParaRPr lang="zh-CN" altLang="en-US" sz="16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9" name="object 8"/>
            <p:cNvSpPr txBox="1"/>
            <p:nvPr/>
          </p:nvSpPr>
          <p:spPr>
            <a:xfrm>
              <a:off x="1298272" y="6542384"/>
              <a:ext cx="5961103" cy="1048962"/>
            </a:xfrm>
            <a:prstGeom prst="rect">
              <a:avLst/>
            </a:prstGeom>
          </p:spPr>
          <p:txBody>
            <a:bodyPr vert="horz" wrap="square" lIns="0" tIns="72000" rIns="0" bIns="0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dirty="0">
                  <a:latin typeface="微软雅黑" panose="020B0503020204020204" charset="-122"/>
                  <a:ea typeface="微软雅黑" panose="020B0503020204020204" charset="-122"/>
                  <a:cs typeface="PAMUQR+HelveticaLT-Light"/>
                </a:rPr>
                <a:t>神秘顾客机制：品牌方不定期暗访，以最高标准衡量每家门店出品与服务。当门店运营标准达到或高于公司标准时就会发放奖金给营运团队。</a:t>
              </a:r>
              <a:endParaRPr lang="zh-CN" altLang="en-US" sz="1400" b="1" dirty="0">
                <a:latin typeface="微软雅黑" panose="020B0503020204020204" charset="-122"/>
                <a:ea typeface="微软雅黑" panose="020B0503020204020204" charset="-122"/>
                <a:cs typeface="PAMUQR+HelveticaLT-Light"/>
              </a:endParaRPr>
            </a:p>
          </p:txBody>
        </p:sp>
        <p:sp>
          <p:nvSpPr>
            <p:cNvPr id="10" name="object 9"/>
            <p:cNvSpPr txBox="1"/>
            <p:nvPr/>
          </p:nvSpPr>
          <p:spPr>
            <a:xfrm>
              <a:off x="1298272" y="7767028"/>
              <a:ext cx="6146500" cy="68666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just"/>
              <a:r>
                <a:rPr lang="zh-CN" altLang="en-US" sz="1400" dirty="0">
                  <a:solidFill>
                    <a:srgbClr val="333333"/>
                  </a:solidFill>
                  <a:latin typeface="微软雅黑" panose="020B0503020204020204" charset="-122"/>
                  <a:ea typeface="微软雅黑" panose="020B0503020204020204" charset="-122"/>
                </a:rPr>
                <a:t>我们认为最有效的营销是两个渠道：</a:t>
              </a:r>
              <a:endParaRPr lang="en-US" altLang="zh-CN" sz="14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600" b="1" dirty="0">
                  <a:solidFill>
                    <a:srgbClr val="333333"/>
                  </a:solidFill>
                  <a:latin typeface="微软雅黑" panose="020B0503020204020204" charset="-122"/>
                  <a:ea typeface="微软雅黑" panose="020B0503020204020204" charset="-122"/>
                </a:rPr>
                <a:t>客户的口碑和美食评论家的褒奖。</a:t>
              </a:r>
              <a:endParaRPr lang="zh-CN" altLang="en-US" sz="1600" b="1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67095" y="4605659"/>
              <a:ext cx="6750842" cy="1417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14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我们希望每个员工都能对自己的店铺有归属感。</a:t>
              </a:r>
              <a:endParaRPr lang="en-US" altLang="zh-CN" sz="14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4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我们会对每位员工进行专业培训，让他们知道完美的工作标准。</a:t>
              </a:r>
              <a:endParaRPr lang="en-US" altLang="zh-CN" sz="14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4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我们执行神秘客户制度。暗访每家门店。</a:t>
              </a:r>
              <a:endParaRPr lang="zh-CN" altLang="en-US" sz="14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400" b="1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每周两次</a:t>
              </a:r>
              <a:r>
                <a:rPr lang="zh-CN" altLang="en-US" sz="14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的神秘顾客调研保证门店运用水平一直保持高标准。</a:t>
              </a:r>
              <a:endParaRPr lang="zh-CN" altLang="en-US" sz="14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0494" y="1203712"/>
            <a:ext cx="3506950" cy="442742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637444" y="1219199"/>
            <a:ext cx="3554556" cy="441194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7975" y="2918460"/>
            <a:ext cx="11552555" cy="1224280"/>
          </a:xfrm>
        </p:spPr>
        <p:txBody>
          <a:bodyPr>
            <a:normAutofit/>
          </a:bodyPr>
          <a:lstStyle/>
          <a:p>
            <a:r>
              <a:rPr lang="en-US" altLang="zh-CN" dirty="0"/>
              <a:t>6. </a:t>
            </a:r>
            <a:r>
              <a:rPr lang="zh-CN" altLang="en-US" dirty="0"/>
              <a:t>住宿安排</a:t>
            </a:r>
            <a:endParaRPr lang="en-US" altLang="zh-CN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en-US"/>
              <a:t>EMPLOYEES INCENTIVE SCHEME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住宿安排</a:t>
            </a:r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8" y="3247448"/>
            <a:ext cx="4179585" cy="278639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995" y="3247448"/>
            <a:ext cx="3649955" cy="279622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759" y="3247448"/>
            <a:ext cx="4179585" cy="2786390"/>
          </a:xfrm>
          <a:prstGeom prst="rect">
            <a:avLst/>
          </a:prstGeom>
        </p:spPr>
      </p:pic>
      <p:sp>
        <p:nvSpPr>
          <p:cNvPr id="32" name="object 5"/>
          <p:cNvSpPr txBox="1"/>
          <p:nvPr/>
        </p:nvSpPr>
        <p:spPr>
          <a:xfrm>
            <a:off x="3418337" y="2082843"/>
            <a:ext cx="2446231" cy="3693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统一化管理</a:t>
            </a:r>
            <a:endParaRPr lang="zh-CN" altLang="en-US" sz="2000" b="1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33" name="object 5"/>
          <p:cNvSpPr txBox="1"/>
          <p:nvPr/>
        </p:nvSpPr>
        <p:spPr>
          <a:xfrm>
            <a:off x="5771610" y="2082843"/>
            <a:ext cx="2446231" cy="3693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管家式服务</a:t>
            </a:r>
            <a:endParaRPr lang="zh-CN" altLang="en-US" sz="2000" b="1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35" name="object 5"/>
          <p:cNvSpPr txBox="1"/>
          <p:nvPr/>
        </p:nvSpPr>
        <p:spPr>
          <a:xfrm>
            <a:off x="8217841" y="2082843"/>
            <a:ext cx="2446231" cy="3693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同公司伙伴入住</a:t>
            </a:r>
            <a:endParaRPr lang="zh-CN" altLang="en-US" sz="2000" b="1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142830" y="1204376"/>
            <a:ext cx="79542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我们投资于员工：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公寓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式、连锁化、专业化的“一站式”员工住宿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object 5"/>
          <p:cNvSpPr txBox="1"/>
          <p:nvPr/>
        </p:nvSpPr>
        <p:spPr>
          <a:xfrm>
            <a:off x="1219275" y="2082843"/>
            <a:ext cx="2446231" cy="3693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拎包入住</a:t>
            </a:r>
            <a:endParaRPr lang="zh-CN" altLang="en-US" sz="2000" b="1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7975" y="2918460"/>
            <a:ext cx="11552555" cy="1224280"/>
          </a:xfrm>
        </p:spPr>
        <p:txBody>
          <a:bodyPr>
            <a:normAutofit/>
          </a:bodyPr>
          <a:lstStyle/>
          <a:p>
            <a:r>
              <a:rPr lang="en-US" altLang="zh-CN" dirty="0"/>
              <a:t>7. </a:t>
            </a:r>
            <a:r>
              <a:rPr lang="zh-CN" altLang="en-US" dirty="0"/>
              <a:t>工作餐安排</a:t>
            </a:r>
            <a:endParaRPr lang="en-US" altLang="zh-CN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5000"/>
          </a:bodyPr>
          <a:lstStyle/>
          <a:p>
            <a:r>
              <a:rPr lang="en-US"/>
              <a:t>EMPLOYEES INCENTIVE SCHEME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r>
              <a:rPr lang="zh-CN" altLang="en-US" dirty="0"/>
              <a:t>工作餐安排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604533" y="2112341"/>
            <a:ext cx="4041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餐：小汉堡</a:t>
            </a:r>
            <a:r>
              <a:rPr lang="en-US" altLang="zh-CN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薯条（小份）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769483" y="2106994"/>
            <a:ext cx="24973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上班期间软饮畅饮</a:t>
            </a:r>
            <a:endParaRPr lang="zh-CN" altLang="en-US" sz="200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689626" y="2106994"/>
            <a:ext cx="33784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餐：餐补</a:t>
            </a:r>
            <a:endParaRPr lang="en-US" altLang="zh-CN" sz="2000" b="0" i="0" dirty="0">
              <a:solidFill>
                <a:srgbClr val="333333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200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200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0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学生可依据个人口味及喜好，自行购买，公司月度支付工资时根据出勤天数核算餐补。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6863" y="1263369"/>
            <a:ext cx="79542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0" i="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我们投资于校企合作的实习生：上班期间提供</a:t>
            </a:r>
            <a:r>
              <a:rPr lang="en-US" altLang="zh-CN" sz="2000" b="0" i="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顿工作餐</a:t>
            </a:r>
            <a:r>
              <a:rPr lang="en-US" altLang="zh-CN" sz="2000" b="0" i="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+1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餐餐补</a:t>
            </a:r>
            <a:endParaRPr lang="zh-CN" altLang="en-US" sz="20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121" y="2911823"/>
            <a:ext cx="3534119" cy="29600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33" y="2911823"/>
            <a:ext cx="2974409" cy="296000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972"/>
            <a:ext cx="12192000" cy="68545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6786880" cy="6858000"/>
            <a:chOff x="0" y="0"/>
            <a:chExt cx="6786880" cy="6858000"/>
          </a:xfrm>
        </p:grpSpPr>
        <p:pic>
          <p:nvPicPr>
            <p:cNvPr id="4" name="图片 3"/>
            <p:cNvPicPr/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8688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矩形 4"/>
            <p:cNvSpPr/>
            <p:nvPr/>
          </p:nvSpPr>
          <p:spPr>
            <a:xfrm>
              <a:off x="542925" y="136842"/>
              <a:ext cx="5477510" cy="5086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zh-CN" sz="2800" b="1" dirty="0">
                  <a:effectLst/>
                  <a:ea typeface="微软雅黑" panose="020B0503020204020204" charset="-122"/>
                  <a:cs typeface="Times New Roman" panose="02020603050405020304" pitchFamily="18" charset="0"/>
                </a:rPr>
                <a:t>美国最受欢迎的汉堡连锁店</a:t>
              </a:r>
              <a:r>
                <a:rPr lang="zh-CN" altLang="en-US" sz="2800" b="1" dirty="0">
                  <a:ea typeface="微软雅黑" panose="020B0503020204020204" charset="-122"/>
                  <a:cs typeface="Times New Roman" panose="02020603050405020304" pitchFamily="18" charset="0"/>
                </a:rPr>
                <a:t>排名</a:t>
              </a:r>
              <a:endParaRPr lang="zh-CN" sz="2800" dirty="0">
                <a:effectLst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411797" y="645477"/>
              <a:ext cx="1757045" cy="18764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调研受访者评分维度：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产品品质、用餐体验、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服务评价、推荐指数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四个维度打分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  <a:spcAft>
                  <a:spcPts val="800"/>
                </a:spcAft>
              </a:pPr>
              <a:r>
                <a:rPr lang="en-US" sz="1200" b="1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 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18757" y="4477703"/>
              <a:ext cx="1757045" cy="142525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zh-CN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抽样中，收到客户反馈大于</a:t>
              </a:r>
              <a:r>
                <a:rPr lang="en-US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100</a:t>
              </a:r>
              <a:r>
                <a:rPr lang="zh-CN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份调查问卷（或高于</a:t>
              </a:r>
              <a:r>
                <a:rPr lang="en-US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2%</a:t>
              </a:r>
              <a:r>
                <a:rPr lang="zh-CN" sz="1200" b="1">
                  <a:solidFill>
                    <a:srgbClr val="26282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</a:rPr>
                <a:t>以上问卷回收率）的品牌才会纳入分析模型</a:t>
              </a:r>
              <a:endParaRPr lang="zh-CN" sz="12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6301740"/>
              <a:ext cx="2409190" cy="55626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>
                <a:spcAft>
                  <a:spcPts val="800"/>
                </a:spcAft>
              </a:pPr>
              <a:r>
                <a:rPr lang="zh-CN" sz="900" dirty="0">
                  <a:solidFill>
                    <a:srgbClr val="26282A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来源：</a:t>
              </a:r>
              <a:r>
                <a:rPr lang="en-US" sz="900" dirty="0">
                  <a:solidFill>
                    <a:srgbClr val="26282A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MARKET FORCE INFORMATION</a:t>
              </a:r>
              <a:endParaRPr lang="zh-CN" sz="1100" dirty="0">
                <a:effectLst/>
                <a:latin typeface="Calibri" panose="020F0502020204030204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  <a:p>
              <a:pPr>
                <a:spcAft>
                  <a:spcPts val="800"/>
                </a:spcAft>
              </a:pPr>
              <a:r>
                <a:rPr lang="zh-CN" sz="900" dirty="0">
                  <a:solidFill>
                    <a:srgbClr val="26282A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图片来源</a:t>
              </a:r>
              <a:r>
                <a:rPr lang="en-US" sz="900" dirty="0">
                  <a:solidFill>
                    <a:srgbClr val="26282A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;GETTY IMAGES</a:t>
              </a:r>
              <a:endParaRPr lang="zh-CN" sz="1100" dirty="0">
                <a:effectLst/>
                <a:latin typeface="Calibri" panose="020F0502020204030204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310437" y="1166412"/>
            <a:ext cx="4160203" cy="2984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2019</a:t>
            </a:r>
            <a:r>
              <a:rPr lang="zh-CN" altLang="en-US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年，</a:t>
            </a:r>
            <a:r>
              <a:rPr lang="zh-CN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顾客体验管理公司</a:t>
            </a:r>
            <a:r>
              <a:rPr lang="en-US" altLang="zh-CN" sz="1600" b="1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Market Force Information</a:t>
            </a:r>
            <a:r>
              <a:rPr lang="zh-CN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对</a:t>
            </a:r>
            <a:r>
              <a:rPr lang="en-US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7600</a:t>
            </a:r>
            <a:r>
              <a:rPr lang="zh-CN" altLang="zh-CN" sz="1600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名美国成年人进行了一项调查，以找出他们最喜欢的快餐店。</a:t>
            </a:r>
            <a:endParaRPr lang="zh-CN" altLang="zh-CN" sz="16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zh-CN" sz="1600" b="1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FIVE GUYS</a:t>
            </a:r>
            <a:r>
              <a:rPr lang="zh-CN" altLang="en-US" sz="1600" b="1" dirty="0"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汉堡品牌排名第二。</a:t>
            </a:r>
            <a:endParaRPr lang="en-US" altLang="zh-CN" sz="1600" b="1" dirty="0">
              <a:effectLst/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在客户体验和产品品质和客户满意度评分中，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FIVE GUYS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排名独占鳌头。</a:t>
            </a:r>
            <a:endParaRPr lang="zh-CN" altLang="zh-CN" sz="16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"/>
          <p:cNvSpPr/>
          <p:nvPr/>
        </p:nvSpPr>
        <p:spPr>
          <a:xfrm>
            <a:off x="0" y="122274"/>
            <a:ext cx="12192000" cy="66134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5" name="object 3"/>
          <p:cNvSpPr txBox="1"/>
          <p:nvPr/>
        </p:nvSpPr>
        <p:spPr>
          <a:xfrm>
            <a:off x="820750" y="1285424"/>
            <a:ext cx="4580105" cy="460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915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116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业 界 口 碑</a:t>
            </a:r>
            <a:endParaRPr sz="2800" b="1" spc="-116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641244" y="1310443"/>
            <a:ext cx="2734903" cy="460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915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62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我们的荣誉</a:t>
            </a:r>
            <a:endParaRPr sz="2800" b="1" spc="-9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1239068" y="1862883"/>
            <a:ext cx="3978906" cy="4918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“如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1400" b="1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查理的巧克力工厂</a:t>
            </a:r>
            <a:r>
              <a:rPr lang="en-US" altLang="zh-CN" sz="1400" b="1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》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精湛的汉堡工艺”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《</a:t>
            </a:r>
            <a:r>
              <a:rPr lang="en-US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WashingtonPost.com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》</a:t>
            </a:r>
            <a:endParaRPr lang="en-US"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8039177" y="1938875"/>
            <a:ext cx="2981951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spc="-34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全美年度最佳汉堡餐厅</a:t>
            </a:r>
            <a:endParaRPr lang="en-US" altLang="zh-CN" sz="1400" b="1" spc="-34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spc="-34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2017.05-2018.05</a:t>
            </a:r>
            <a:endParaRPr lang="en-US" sz="1400" spc="-34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400" spc="-34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蝉联两届</a:t>
            </a:r>
            <a:r>
              <a:rPr sz="1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 (Harris Poll)</a:t>
            </a:r>
            <a:endParaRPr sz="1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</p:txBody>
      </p:sp>
      <p:sp>
        <p:nvSpPr>
          <p:cNvPr id="9" name="object 11"/>
          <p:cNvSpPr txBox="1"/>
          <p:nvPr/>
        </p:nvSpPr>
        <p:spPr>
          <a:xfrm>
            <a:off x="360165" y="2423477"/>
            <a:ext cx="2981951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spc="-2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“…</a:t>
            </a:r>
            <a:r>
              <a:rPr lang="zh-CN" altLang="en-US" sz="1200" spc="-2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这种汉堡绝对是绝无仅有的</a:t>
            </a:r>
            <a:r>
              <a:rPr lang="en-US" altLang="zh-CN" sz="1200" spc="-2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…”</a:t>
            </a:r>
            <a:endParaRPr lang="en-US" altLang="zh-CN" sz="1200" spc="-2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  <a:p>
            <a:pPr marL="0" marR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spc="-2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Yahoo!</a:t>
            </a:r>
            <a:r>
              <a:rPr lang="en-US" altLang="zh-CN" sz="1200" spc="2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UK &amp; Ireland Lifestyle, London</a:t>
            </a:r>
            <a:endParaRPr lang="zh-CN" altLang="en-US" sz="12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</p:txBody>
      </p:sp>
      <p:sp>
        <p:nvSpPr>
          <p:cNvPr id="10" name="object 12"/>
          <p:cNvSpPr txBox="1"/>
          <p:nvPr/>
        </p:nvSpPr>
        <p:spPr>
          <a:xfrm>
            <a:off x="8013938" y="2750957"/>
            <a:ext cx="2314600" cy="7228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英国最受欢迎连锁快餐店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2016.03-2018.03</a:t>
            </a:r>
            <a:endParaRPr lang="en-US" sz="1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400" spc="-1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连续三年获奖</a:t>
            </a:r>
            <a:endParaRPr sz="1400" spc="-1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</p:txBody>
      </p:sp>
      <p:sp>
        <p:nvSpPr>
          <p:cNvPr id="11" name="object 13"/>
          <p:cNvSpPr txBox="1"/>
          <p:nvPr/>
        </p:nvSpPr>
        <p:spPr>
          <a:xfrm>
            <a:off x="3529398" y="2577632"/>
            <a:ext cx="1790924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spc="-19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“全美最佳汉堡”</a:t>
            </a:r>
            <a:r>
              <a:rPr lang="en-US" altLang="zh-CN" sz="1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endParaRPr lang="en-US" altLang="zh-CN" sz="1400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altLang="zh-CN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《Washington Post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》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sp>
        <p:nvSpPr>
          <p:cNvPr id="13" name="object 18"/>
          <p:cNvSpPr txBox="1"/>
          <p:nvPr/>
        </p:nvSpPr>
        <p:spPr>
          <a:xfrm>
            <a:off x="3172855" y="3460028"/>
            <a:ext cx="2709714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“</a:t>
            </a:r>
            <a:r>
              <a:rPr lang="zh-CN" altLang="en-US" sz="14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棕色纸袋里的天堂</a:t>
            </a:r>
            <a:r>
              <a:rPr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”</a:t>
            </a:r>
            <a:endParaRPr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  <a:p>
            <a:pPr>
              <a:lnSpc>
                <a:spcPts val="135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      《</a:t>
            </a:r>
            <a:r>
              <a:rPr lang="en-US" altLang="zh-CN" sz="1200" dirty="0">
                <a:solidFill>
                  <a:srgbClr val="000000"/>
                </a:solidFill>
                <a:latin typeface="QGWBQL+HelveticaLT-Light"/>
                <a:cs typeface="QGWBQL+HelveticaLT-Light"/>
              </a:rPr>
              <a:t>The Londoner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》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49810" y="3657646"/>
            <a:ext cx="2612187" cy="431059"/>
            <a:chOff x="8072671" y="3785305"/>
            <a:chExt cx="2612187" cy="431059"/>
          </a:xfrm>
        </p:grpSpPr>
        <p:sp>
          <p:nvSpPr>
            <p:cNvPr id="12" name="object 17"/>
            <p:cNvSpPr txBox="1"/>
            <p:nvPr/>
          </p:nvSpPr>
          <p:spPr>
            <a:xfrm>
              <a:off x="8072671" y="3785305"/>
              <a:ext cx="2281106" cy="2446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最具成长性餐饮品牌</a:t>
              </a:r>
              <a:endParaRPr sz="1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4" name="object 20"/>
            <p:cNvSpPr txBox="1"/>
            <p:nvPr/>
          </p:nvSpPr>
          <p:spPr>
            <a:xfrm>
              <a:off x="8072671" y="3998415"/>
              <a:ext cx="2612187" cy="217949"/>
            </a:xfrm>
            <a:prstGeom prst="rect">
              <a:avLst/>
            </a:prstGeom>
          </p:spPr>
          <p:txBody>
            <a:bodyPr vert="horz" wrap="square" lIns="0" tIns="72000" rIns="0" bIns="0" rtlCol="0">
              <a:noAutofit/>
            </a:bodyPr>
            <a:lstStyle/>
            <a:p>
              <a:pPr marL="0" marR="0">
                <a:lnSpc>
                  <a:spcPts val="13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2006</a:t>
              </a:r>
              <a:r>
                <a:rPr lang="zh-CN" altLang="en-US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  <a:r>
                <a:rPr lang="zh-CN" altLang="en-US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月</a:t>
              </a: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(《</a:t>
              </a:r>
              <a:r>
                <a:rPr lang="zh-CN" altLang="en-US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餐饮业</a:t>
              </a: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》</a:t>
              </a:r>
              <a:r>
                <a:rPr lang="zh-CN" altLang="en-US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杂志</a:t>
              </a:r>
              <a:r>
                <a:rPr lang="en-US" altLang="zh-CN" sz="14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)</a:t>
              </a:r>
              <a:endParaRPr sz="1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endParaRPr>
            </a:p>
          </p:txBody>
        </p:sp>
      </p:grpSp>
      <p:sp>
        <p:nvSpPr>
          <p:cNvPr id="15" name="object 21"/>
          <p:cNvSpPr txBox="1"/>
          <p:nvPr/>
        </p:nvSpPr>
        <p:spPr>
          <a:xfrm>
            <a:off x="685006" y="3697763"/>
            <a:ext cx="307892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“</a:t>
            </a:r>
            <a:r>
              <a:rPr lang="zh-CN" alt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这才是汉堡应该有的样子</a:t>
            </a: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”</a:t>
            </a:r>
            <a:endParaRPr lang="en-US" altLang="zh-CN"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RAJMKJ+HelveticaLTPro-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QGWBQL+HelveticaLT-Light"/>
              </a:rPr>
              <a:t>    </a:t>
            </a:r>
            <a:r>
              <a:rPr lang="en-US" altLang="zh-CN" sz="1200" dirty="0">
                <a:solidFill>
                  <a:srgbClr val="000000"/>
                </a:solidFill>
                <a:latin typeface="QGWBQL+HelveticaLT-Light"/>
                <a:cs typeface="QGWBQL+HelveticaLT-Light"/>
              </a:rPr>
              <a:t>nstyle.co.uk,</a:t>
            </a:r>
            <a:r>
              <a:rPr lang="en-US" altLang="zh-CN" sz="1200" spc="306" dirty="0">
                <a:solidFill>
                  <a:srgbClr val="000000"/>
                </a:solidFill>
                <a:latin typeface="QGWBQL+HelveticaLT-Light"/>
                <a:cs typeface="QGWBQL+HelveticaLT-Light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QGWBQL+HelveticaLT-Light"/>
                <a:cs typeface="QGWBQL+HelveticaLT-Light"/>
              </a:rPr>
              <a:t>Londoner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8056470" y="4394830"/>
            <a:ext cx="2470387" cy="399487"/>
            <a:chOff x="8013938" y="4394830"/>
            <a:chExt cx="2470387" cy="399487"/>
          </a:xfrm>
        </p:grpSpPr>
        <p:sp>
          <p:nvSpPr>
            <p:cNvPr id="16" name="object 22"/>
            <p:cNvSpPr txBox="1"/>
            <p:nvPr/>
          </p:nvSpPr>
          <p:spPr>
            <a:xfrm>
              <a:off x="8013938" y="4394830"/>
              <a:ext cx="2470387" cy="2446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4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ZAGAT</a:t>
              </a:r>
              <a:r>
                <a:rPr lang="zh-CN" altLang="en-US" sz="14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调查评价奖</a:t>
              </a:r>
              <a:endParaRPr sz="1400" b="1" spc="-3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7" name="object 23"/>
            <p:cNvSpPr txBox="1"/>
            <p:nvPr/>
          </p:nvSpPr>
          <p:spPr>
            <a:xfrm>
              <a:off x="8013938" y="4576368"/>
              <a:ext cx="2281105" cy="217949"/>
            </a:xfrm>
            <a:prstGeom prst="rect">
              <a:avLst/>
            </a:prstGeom>
          </p:spPr>
          <p:txBody>
            <a:bodyPr vert="horz" wrap="square" lIns="0" tIns="72000" rIns="0" bIns="0" rtlCol="0">
              <a:noAutofit/>
            </a:bodyPr>
            <a:lstStyle/>
            <a:p>
              <a:pPr marL="0" marR="0">
                <a:lnSpc>
                  <a:spcPts val="13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UGPLFW+HelveticaLT-Light"/>
                </a:rPr>
                <a:t>2006</a:t>
              </a:r>
              <a:r>
                <a:rPr lang="zh-CN" altLang="en-US" sz="140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UGPLFW+HelveticaLT-Light"/>
                </a:rPr>
                <a:t>年首次</a:t>
              </a:r>
              <a:endParaRPr sz="1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endParaRPr>
            </a:p>
          </p:txBody>
        </p:sp>
      </p:grpSp>
      <p:sp>
        <p:nvSpPr>
          <p:cNvPr id="18" name="object 24"/>
          <p:cNvSpPr txBox="1"/>
          <p:nvPr/>
        </p:nvSpPr>
        <p:spPr>
          <a:xfrm>
            <a:off x="1421948" y="4304830"/>
            <a:ext cx="3840336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“...</a:t>
            </a:r>
            <a:r>
              <a:rPr lang="zh-CN" altLang="en-US" sz="1400" b="1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太好吃了，不应该只在美国本土开店</a:t>
            </a:r>
            <a:r>
              <a:rPr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”</a:t>
            </a:r>
            <a:endParaRPr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  <a:p>
            <a:pPr marL="0" marR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                     《</a:t>
            </a:r>
            <a:r>
              <a:rPr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Buzzfeed,</a:t>
            </a:r>
            <a:r>
              <a:rPr sz="1200" spc="306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 </a:t>
            </a:r>
            <a:r>
              <a:rPr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UK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UGPLFW+HelveticaLT-Light"/>
              </a:rPr>
              <a:t>》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UGPLFW+HelveticaLT-Light"/>
            </a:endParaRPr>
          </a:p>
        </p:txBody>
      </p:sp>
      <p:sp>
        <p:nvSpPr>
          <p:cNvPr id="19" name="object 25"/>
          <p:cNvSpPr txBox="1"/>
          <p:nvPr/>
        </p:nvSpPr>
        <p:spPr>
          <a:xfrm>
            <a:off x="1288007" y="4997271"/>
            <a:ext cx="205410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   </a:t>
            </a: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“…</a:t>
            </a:r>
            <a:r>
              <a:rPr lang="zh-CN" alt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绝对鲜美的口感</a:t>
            </a: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”</a:t>
            </a:r>
            <a:endParaRPr lang="en-US" altLang="zh-CN"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RAJMKJ+HelveticaLTPro-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    </a:t>
            </a:r>
            <a:r>
              <a:rPr lang="en-US"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 </a:t>
            </a:r>
            <a:r>
              <a:rPr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City Magaizinge,</a:t>
            </a:r>
            <a:r>
              <a:rPr sz="1200" spc="306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 </a:t>
            </a:r>
            <a:r>
              <a:rPr sz="12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AMUQR+HelveticaLT-Light"/>
              </a:rPr>
              <a:t>FL</a:t>
            </a:r>
            <a:endParaRPr sz="12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AMUQR+HelveticaLT-Light"/>
            </a:endParaRPr>
          </a:p>
        </p:txBody>
      </p:sp>
      <p:sp>
        <p:nvSpPr>
          <p:cNvPr id="22" name="object 8"/>
          <p:cNvSpPr txBox="1"/>
          <p:nvPr/>
        </p:nvSpPr>
        <p:spPr>
          <a:xfrm>
            <a:off x="463132" y="2967188"/>
            <a:ext cx="300035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“</a:t>
            </a:r>
            <a:r>
              <a:rPr lang="zh-CN" altLang="en-US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你这辈子吃到最好吃的汉堡</a:t>
            </a:r>
            <a:r>
              <a:rPr lang="en-US" altLang="zh-CN" sz="1200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RAJMKJ+HelveticaLTPro-Roman"/>
              </a:rPr>
              <a:t>”</a:t>
            </a:r>
            <a:endParaRPr lang="en-US" altLang="zh-CN"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RAJMKJ+HelveticaLTPro-Roman"/>
            </a:endParaRPr>
          </a:p>
          <a:p>
            <a:r>
              <a:rPr lang="en-US" altLang="zh-CN" sz="1200" spc="-2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Yahoo!</a:t>
            </a:r>
            <a:r>
              <a:rPr lang="en-US" altLang="zh-CN" sz="1200" spc="2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BJVRQI+HelveticaLT-Light"/>
                <a:cs typeface="BJVRQI+HelveticaLT-Light"/>
              </a:rPr>
              <a:t>UK &amp; Ireland Lifestyle, London</a:t>
            </a:r>
            <a:endParaRPr lang="zh-CN" altLang="en-US" sz="1200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RAJMKJ+HelveticaLTPro-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6810486" y="128860"/>
            <a:ext cx="4519343" cy="501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5"/>
              </a:lnSpc>
              <a:spcBef>
                <a:spcPts val="0"/>
              </a:spcBef>
              <a:spcAft>
                <a:spcPts val="0"/>
              </a:spcAft>
            </a:pPr>
            <a:r>
              <a:rPr sz="3100" b="1" spc="-62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FIVE GUYS</a:t>
            </a:r>
            <a:r>
              <a:rPr lang="en-US" sz="3100" b="1" spc="-62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 </a:t>
            </a:r>
            <a:r>
              <a:rPr lang="zh-CN" altLang="en-US" sz="3100" b="1" spc="-62" dirty="0">
                <a:solidFill>
                  <a:srgbClr val="CC121A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rPr>
              <a:t>发展历程</a:t>
            </a:r>
            <a:endParaRPr sz="3100" b="1" spc="-62" dirty="0">
              <a:solidFill>
                <a:srgbClr val="CC121A"/>
              </a:solidFill>
              <a:latin typeface="微软雅黑" panose="020B0503020204020204" charset="-122"/>
              <a:ea typeface="微软雅黑" panose="020B0503020204020204" charset="-122"/>
              <a:cs typeface="TJSTNV+HelveticaLT-Black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673025" y="1663065"/>
            <a:ext cx="4954845" cy="412750"/>
            <a:chOff x="6288438" y="883529"/>
            <a:chExt cx="5779517" cy="461665"/>
          </a:xfrm>
        </p:grpSpPr>
        <p:sp>
          <p:nvSpPr>
            <p:cNvPr id="7" name="object 4"/>
            <p:cNvSpPr txBox="1"/>
            <p:nvPr/>
          </p:nvSpPr>
          <p:spPr>
            <a:xfrm>
              <a:off x="6288438" y="909588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018</a:t>
              </a:r>
              <a:endParaRPr sz="1400" b="1" spc="-47" dirty="0"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912551" y="883529"/>
              <a:ext cx="515540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香港</a:t>
              </a: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开出亚洲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第一家门店。至此</a:t>
              </a:r>
              <a:r>
                <a:rPr lang="en-US" altLang="zh-CN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在北美，欧洲，中东和亚洲一共有</a:t>
              </a: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en-US" altLang="zh-CN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550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多家店</a:t>
              </a:r>
              <a:r>
                <a:rPr lang="en-US" altLang="zh-CN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.</a:t>
              </a:r>
              <a:endParaRPr lang="zh-CN" altLang="en-US" sz="12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686081" y="2297430"/>
            <a:ext cx="4932673" cy="247650"/>
            <a:chOff x="6303667" y="1536416"/>
            <a:chExt cx="5753654" cy="276999"/>
          </a:xfrm>
        </p:grpSpPr>
        <p:sp>
          <p:nvSpPr>
            <p:cNvPr id="9" name="object 4"/>
            <p:cNvSpPr txBox="1"/>
            <p:nvPr/>
          </p:nvSpPr>
          <p:spPr>
            <a:xfrm>
              <a:off x="6303667" y="1547989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7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901918" y="1536416"/>
              <a:ext cx="515540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在卡塔尔、阿曼、荷兰和德国开店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673024" y="2766695"/>
            <a:ext cx="4945729" cy="412750"/>
            <a:chOff x="6288437" y="2026260"/>
            <a:chExt cx="5768884" cy="461665"/>
          </a:xfrm>
        </p:grpSpPr>
        <p:sp>
          <p:nvSpPr>
            <p:cNvPr id="11" name="object 4"/>
            <p:cNvSpPr txBox="1"/>
            <p:nvPr/>
          </p:nvSpPr>
          <p:spPr>
            <a:xfrm>
              <a:off x="6288437" y="2050475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5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891770" y="2026260"/>
              <a:ext cx="516555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加速全球发展，在阿联酋，</a:t>
              </a:r>
              <a:r>
                <a:rPr lang="en-US" altLang="zh-CN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KSA</a:t>
              </a:r>
              <a:r>
                <a:rPr lang="zh-CN" altLang="en-US" sz="1200" b="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和爱尔兰陆续开店，并于荷兰阿姆斯特丹设立国际总部。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666616" y="3401060"/>
            <a:ext cx="4879215" cy="247650"/>
            <a:chOff x="6280962" y="2604009"/>
            <a:chExt cx="5691299" cy="276999"/>
          </a:xfrm>
        </p:grpSpPr>
        <p:sp>
          <p:nvSpPr>
            <p:cNvPr id="13" name="object 4"/>
            <p:cNvSpPr txBox="1"/>
            <p:nvPr/>
          </p:nvSpPr>
          <p:spPr>
            <a:xfrm>
              <a:off x="6280962" y="2605164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3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912551" y="2604009"/>
              <a:ext cx="505971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英国第一家分店在伦敦开业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675731" y="3870325"/>
            <a:ext cx="4879216" cy="247650"/>
            <a:chOff x="6291594" y="3106246"/>
            <a:chExt cx="5691300" cy="276999"/>
          </a:xfrm>
        </p:grpSpPr>
        <p:sp>
          <p:nvSpPr>
            <p:cNvPr id="15" name="object 4"/>
            <p:cNvSpPr txBox="1"/>
            <p:nvPr/>
          </p:nvSpPr>
          <p:spPr>
            <a:xfrm>
              <a:off x="6291594" y="3127575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923184" y="3106246"/>
              <a:ext cx="505971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加拿大第一家分店在</a:t>
              </a: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Alberta</a:t>
              </a: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省开业。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666614" y="4339590"/>
            <a:ext cx="4888332" cy="247650"/>
            <a:chOff x="6280960" y="3667120"/>
            <a:chExt cx="5701934" cy="276999"/>
          </a:xfrm>
        </p:grpSpPr>
        <p:sp>
          <p:nvSpPr>
            <p:cNvPr id="17" name="object 4"/>
            <p:cNvSpPr txBox="1"/>
            <p:nvPr/>
          </p:nvSpPr>
          <p:spPr>
            <a:xfrm>
              <a:off x="6280960" y="3678694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09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923184" y="3667120"/>
              <a:ext cx="505971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Five Guys </a:t>
              </a: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在美国超</a:t>
              </a: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500</a:t>
              </a: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家门店。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675543" y="4808855"/>
            <a:ext cx="4971859" cy="412750"/>
            <a:chOff x="6291375" y="4207354"/>
            <a:chExt cx="5799363" cy="461665"/>
          </a:xfrm>
        </p:grpSpPr>
        <p:sp>
          <p:nvSpPr>
            <p:cNvPr id="19" name="object 4"/>
            <p:cNvSpPr txBox="1"/>
            <p:nvPr/>
          </p:nvSpPr>
          <p:spPr>
            <a:xfrm>
              <a:off x="6291375" y="4238439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03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925187" y="4207354"/>
              <a:ext cx="516555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在美国弗吉尼亚，马里兰和华盛顿特区开放加盟。并在</a:t>
              </a:r>
              <a:r>
                <a:rPr lang="en-US" altLang="zh-CN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18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个月内完成美国全国的特许加盟业务。</a:t>
              </a:r>
              <a:endParaRPr lang="zh-CN" altLang="en-US" sz="1200" b="1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6673071" y="5443220"/>
            <a:ext cx="5097172" cy="461645"/>
            <a:chOff x="6288492" y="4788261"/>
            <a:chExt cx="5945532" cy="516158"/>
          </a:xfrm>
        </p:grpSpPr>
        <p:sp>
          <p:nvSpPr>
            <p:cNvPr id="21" name="object 4"/>
            <p:cNvSpPr txBox="1"/>
            <p:nvPr/>
          </p:nvSpPr>
          <p:spPr>
            <a:xfrm>
              <a:off x="6288492" y="4825738"/>
              <a:ext cx="899871" cy="2538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r>
                <a:rPr lang="en-US" sz="1400" b="1" spc="-47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01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944450" y="4788261"/>
              <a:ext cx="5289574" cy="5161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在华盛顿市中心又开出</a:t>
              </a:r>
              <a:r>
                <a:rPr lang="en-US" altLang="zh-CN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5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家店</a:t>
              </a:r>
              <a:r>
                <a:rPr lang="zh-CN" altLang="en-US" sz="1200" b="1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，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并开始受到一群忠实粉丝的热情追捧。</a:t>
              </a:r>
              <a:r>
                <a:rPr lang="en-US" altLang="zh-CN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i="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品牌在华盛顿开始有影响力。</a:t>
              </a:r>
              <a:endParaRPr lang="zh-CN" altLang="en-US" sz="12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666614" y="6126480"/>
            <a:ext cx="4851489" cy="254000"/>
            <a:chOff x="6270771" y="5580687"/>
            <a:chExt cx="5658958" cy="284450"/>
          </a:xfrm>
        </p:grpSpPr>
        <p:sp>
          <p:nvSpPr>
            <p:cNvPr id="23" name="object 4"/>
            <p:cNvSpPr txBox="1"/>
            <p:nvPr/>
          </p:nvSpPr>
          <p:spPr>
            <a:xfrm>
              <a:off x="6270771" y="5580687"/>
              <a:ext cx="899871" cy="2446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1986</a:t>
              </a:r>
              <a:endParaRPr sz="1400" b="1" spc="-47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6931921" y="5588138"/>
              <a:ext cx="499780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0" i="0" dirty="0">
                  <a:solidFill>
                    <a:srgbClr val="33333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在弗吉尼亚州的阿灵顿开出第一家店。</a:t>
              </a:r>
              <a:endParaRPr lang="zh-CN" altLang="en-US" sz="1200" i="0" dirty="0"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6628765" y="981075"/>
            <a:ext cx="4954905" cy="460375"/>
            <a:chOff x="6288438" y="883529"/>
            <a:chExt cx="5779517" cy="388189"/>
          </a:xfrm>
        </p:grpSpPr>
        <p:sp>
          <p:nvSpPr>
            <p:cNvPr id="36" name="object 4"/>
            <p:cNvSpPr txBox="1"/>
            <p:nvPr/>
          </p:nvSpPr>
          <p:spPr>
            <a:xfrm>
              <a:off x="6288438" y="909588"/>
              <a:ext cx="899872" cy="23184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214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4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</a:t>
              </a:r>
              <a:r>
                <a:rPr sz="1400" b="1" spc="-532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 </a:t>
              </a:r>
              <a:r>
                <a:rPr sz="1400" b="1" spc="-47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0</a:t>
              </a:r>
              <a:r>
                <a:rPr lang="en-US" sz="1400" b="1" spc="-47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JSTNV+HelveticaLT-Black"/>
                </a:rPr>
                <a:t>21</a:t>
              </a:r>
              <a:endParaRPr sz="1400" b="1" spc="-47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JSTNV+HelveticaLT-Black"/>
              </a:endParaRPr>
            </a:p>
          </p:txBody>
        </p:sp>
        <p:sp>
          <p:nvSpPr>
            <p:cNvPr id="37" name="文本框 7"/>
            <p:cNvSpPr txBox="1"/>
            <p:nvPr/>
          </p:nvSpPr>
          <p:spPr>
            <a:xfrm>
              <a:off x="6912551" y="883529"/>
              <a:ext cx="5155404" cy="3881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上海淮海路巴黎春天开出中国首店</a:t>
              </a:r>
              <a:r>
                <a:rPr lang="zh-CN" altLang="en-US" sz="12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。至此</a:t>
              </a:r>
              <a:r>
                <a:rPr lang="en-US" altLang="zh-CN" sz="12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Five Guys</a:t>
              </a:r>
              <a:r>
                <a:rPr lang="zh-CN" altLang="en-US" sz="1200" b="1" i="0" dirty="0">
                  <a:solidFill>
                    <a:srgbClr val="C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在中国大陆正式登陆。</a:t>
              </a:r>
              <a:endParaRPr lang="zh-CN" altLang="en-US" sz="1200" b="1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85775" y="14605"/>
            <a:ext cx="5746750" cy="6830060"/>
            <a:chOff x="395647" y="14378"/>
            <a:chExt cx="5837202" cy="6829779"/>
          </a:xfrm>
        </p:grpSpPr>
        <p:pic>
          <p:nvPicPr>
            <p:cNvPr id="1028" name="Picture 4" descr="D:\TINA\5G\5G财务\巴黎春天首店政府奖励项目\照片资料\To Tina\FIVE GUYS Store Photos (6).jpg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647" y="14378"/>
              <a:ext cx="5837202" cy="3785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D:\TINA\5G\5G财务\巴黎春天首店政府奖励项目\照片资料\开业\微信图片_202107201229406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56" y="3687892"/>
              <a:ext cx="5831293" cy="3156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0535" y="1134745"/>
            <a:ext cx="11044555" cy="5461635"/>
          </a:xfrm>
          <a:prstGeom prst="rect">
            <a:avLst/>
          </a:prstGeom>
        </p:spPr>
      </p:pic>
      <p:sp>
        <p:nvSpPr>
          <p:cNvPr id="38" name="矩形 37"/>
          <p:cNvSpPr/>
          <p:nvPr/>
        </p:nvSpPr>
        <p:spPr>
          <a:xfrm>
            <a:off x="4189095" y="756285"/>
            <a:ext cx="364299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Futura Md BT" panose="020B0602020204020303" pitchFamily="34" charset="0"/>
              </a:rPr>
              <a:t>PRODUCT ARCHITECTURE 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Futura Md BT" panose="020B0602020204020303" pitchFamily="34" charset="0"/>
            </a:endParaRPr>
          </a:p>
        </p:txBody>
      </p:sp>
      <p:sp>
        <p:nvSpPr>
          <p:cNvPr id="6" name="标题 3"/>
          <p:cNvSpPr>
            <a:spLocks noGrp="1"/>
          </p:cNvSpPr>
          <p:nvPr/>
        </p:nvSpPr>
        <p:spPr>
          <a:xfrm>
            <a:off x="754282" y="136251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pPr algn="ctr"/>
            <a:r>
              <a:rPr lang="zh-CN" altLang="en-US"/>
              <a:t>产品体系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/>
        </p:nvSpPr>
        <p:spPr>
          <a:xfrm>
            <a:off x="1075592" y="106406"/>
            <a:ext cx="10515600" cy="619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  <a:cs typeface="+mj-cs"/>
              </a:defRPr>
            </a:lvl1pPr>
          </a:lstStyle>
          <a:p>
            <a:pPr algn="ctr"/>
            <a:r>
              <a:rPr lang="zh-CN" altLang="en-US"/>
              <a:t>人才理念</a:t>
            </a: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4521835" y="756285"/>
            <a:ext cx="360362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T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ALENT CONCEPT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Futura Md BT" panose="020B0602020204020303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75"/>
          <a:stretch>
            <a:fillRect/>
          </a:stretch>
        </p:blipFill>
        <p:spPr>
          <a:xfrm>
            <a:off x="620963" y="2818593"/>
            <a:ext cx="4216397" cy="2796253"/>
          </a:xfrm>
          <a:prstGeom prst="rect">
            <a:avLst/>
          </a:prstGeom>
          <a:effectLst>
            <a:reflection blurRad="6350" stA="50000" endPos="15000" dist="12700" dir="5400000" sy="-100000" algn="bl" rotWithShape="0"/>
          </a:effectLst>
        </p:spPr>
      </p:pic>
      <p:sp>
        <p:nvSpPr>
          <p:cNvPr id="3" name="文本框 2"/>
          <p:cNvSpPr txBox="1"/>
          <p:nvPr/>
        </p:nvSpPr>
        <p:spPr>
          <a:xfrm>
            <a:off x="5151120" y="2225040"/>
            <a:ext cx="6120765" cy="425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dirty="0"/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人才是企业的灵魂，公司视人才为最大财富，始终把人才作为企业发展的创业之本、竞争之本、发展之本。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 公司为员工提供一个能发挥才能的宽广舞台，展示才华的广阔空间，做到发现人才、培养人才、尊重人才、发展人才。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注重人才的引进和再培养，配套全方位的技术培训和业务培训，增强各层次员工在工作上的实际操作能力，做到以人为本、任人唯贤、人尽其才。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我们有一支年轻、高学历的员工队伍、一个和谐、勤勉的工作氛围、一种共同发展的团队精神。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559056" y="1519011"/>
            <a:ext cx="1889283" cy="776482"/>
          </a:xfrm>
          <a:prstGeom prst="roundRect">
            <a:avLst>
              <a:gd name="adj" fmla="val 0"/>
            </a:avLst>
          </a:prstGeom>
          <a:solidFill>
            <a:srgbClr val="FEB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尊重价值</a:t>
            </a:r>
            <a:endParaRPr lang="zh-CN" altLang="en-US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5151358" y="1519011"/>
            <a:ext cx="1889283" cy="776482"/>
          </a:xfrm>
          <a:prstGeom prst="roundRect">
            <a:avLst>
              <a:gd name="adj" fmla="val 0"/>
            </a:avLst>
          </a:prstGeom>
          <a:solidFill>
            <a:srgbClr val="4B4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以人为本</a:t>
            </a:r>
            <a:endParaRPr lang="zh-CN" altLang="en-US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7734770" y="1519011"/>
            <a:ext cx="1889283" cy="776482"/>
          </a:xfrm>
          <a:prstGeom prst="roundRect">
            <a:avLst>
              <a:gd name="adj" fmla="val 0"/>
            </a:avLst>
          </a:prstGeom>
          <a:solidFill>
            <a:srgbClr val="FC3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人尽其才</a:t>
            </a:r>
            <a:endParaRPr lang="zh-CN" altLang="en-US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55" y="19685"/>
            <a:ext cx="11917680" cy="6831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45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7" grpId="0" bldLvl="0" animBg="1"/>
      <p:bldP spid="8" grpId="0" bldLvl="0" animBg="1"/>
      <p:bldP spid="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2. </a:t>
            </a:r>
            <a:r>
              <a:rPr lang="zh-CN" altLang="en-US"/>
              <a:t>公司概况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8043" y="4142895"/>
            <a:ext cx="9144000" cy="336916"/>
          </a:xfrm>
        </p:spPr>
        <p:txBody>
          <a:bodyPr>
            <a:normAutofit fontScale="95000"/>
          </a:bodyPr>
          <a:lstStyle/>
          <a:p>
            <a:r>
              <a:rPr lang="zh-CN" altLang="en-US"/>
              <a:t>C</a:t>
            </a:r>
            <a:r>
              <a:rPr lang="en-US" altLang="zh-CN"/>
              <a:t>OMPANY PROFILE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8340,&quot;width&quot;:16061}"/>
</p:tagLst>
</file>

<file path=ppt/tags/tag2.xml><?xml version="1.0" encoding="utf-8"?>
<p:tagLst xmlns:p="http://schemas.openxmlformats.org/presentationml/2006/main">
  <p:tag name="KSO_WM_UNIT_PLACING_PICTURE_USER_VIEWPORT" val="{&quot;height&quot;:7350,&quot;width&quot;:10240}"/>
</p:tagLst>
</file>

<file path=ppt/tags/tag3.xml><?xml version="1.0" encoding="utf-8"?>
<p:tagLst xmlns:p="http://schemas.openxmlformats.org/presentationml/2006/main">
  <p:tag name="ISPRING_PLAYERS_CUSTOMIZATION" val="UEsDBBQAAgAIABJzik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EnOKSAh+CyMpAwAAhgwAACcAAAB1bml2ZXJzYWwvZmxhc2hfcHVibGlzaGluZ19zZXR0aW5ncy54bWzVV91u2jAUvucpLE+9LGk7unYooaoKaNVaQIVt7VVlYkOsOnYW21B6tafZg+1JdhwDBbXr0h+kTQgRn5/v/J+Y8Og2FWjCcs2VjPBudQcjJmNFuRxH+MugvX2IkTZEUiKUZBGWCqOjRiXM7FBwnfSZMSCqEcBIXc9MhBNjsnoQTKfTKtdZ7rhKWAP4uhqrNMhyppk0LA8yQWbwY2YZ03iOUAIAvqmSc7VGpYJQ6JHOFbWCIU7Bc8ldUES0BdEJDrzYkMQ341xZSU+UUDnKx8MIvzs8dp+FjIdq8pRJlxPdAKIjmzqhlDsviOjzO4YSxscJuHtQw2jKqUkivFdzKCAdPEQpsH3oxKGcKMiBNHP4lBlCiSH+6O0Zdmv0guBJdCZJyuMBcJCLP8LNwfWnq17r4uy08/l60O2eDU573olCJ1jHCYN1QyE4pGwes6WdkBhD4gT8Bp0REZqFwSppITZScs05d0ZDJSD3hRa0UTpktENStlKN/g2XbZDcxWgEgYhZhI9zTgRG3BDB46WytkNtuCmq3l6VRIAF7cnQeR/fm/fZiROSa7bq1oKjXc7jxjdlBUUzZZHgNwwZhSB+m8JTwtBqcdAoV2lBhfYxSAsOFiecTRk9KnI6B/yToSswkVrQhF7NBDPewnfL79CQjVQOuIxMoLOBzrXHrz4LOCNa34OShY9b/bPTZuv6tNNsXW65AAmdEBk/ExwKztLMbASfzJBUZqEH6YiJ1awoCuW04JWJrfryMmieWuHL/NbFWIHeYEk2Y+U5hfmrB6XNJmRSDKIbrgIaRpBDSTwmMGJYF1xaVhYwJhIpKWaIxLDWtBvrCVdWA8UPsIfWL/fQ6yMui9MYVhtYzCnLS0Hu7O69r+1/ODj8WK8Gv3783H5Sab7we4I4c37jnzy58pdr/+E2DAO3pR9f2ia3/+bO7l20vpbJa6d1OShV0la/FFy3jFT3cxmpC/+S6a28YEq5AEtp7IcM1pLgKTeMvmWLvaBNXvVu9z22mTbZYMyvGY3/JmR/Wl4T1+6FYfDoxdVxUi55ColwK3F5223s13bgpvkoq1IBtPX/Do3Kb1BLAwQUAAIACAASc4pItfwJZLoCAABVCgAAIQAAAHVuaXZlcnNhbC9mbGFzaF9za2luX3NldHRpbmdzLnhtbJVWbW/iMAz+fr8Ccd/p7pWd1CExxkmTdrfpNu172po2Ik2qJGXHv784TdYEKPSwJhH7eWzHsc1StaV88WEySXPBhHwGrSkvFWq8bkKLm2nWai34LBdcA9czLmRN2HTx8af9pIlFXmKJHcixnA3JoQ8zt58xFBfj2xxliJCLuiF8/yBKMctIvi2laHlxMbVq34BklG8N8urHfLUeDMCo0vca6iin9TXKOEojQSnAlL6vUS6yGMmA+UhX9jOS04c6f/sD2o4qqi1t+QlliNaQEuIiXy9RhvHceI9fZY5ynqDhrzbQL59RBqGM7EHGzu++ogwyRNM2/9MjjRQlFjTmnH/Edw4TpDDjh1ldoVwk4IUw0MVXcOWxd70LQO5rOPcpjqsU7AnrerAQ8NEzBgstW0gTf+psqhJvj6028wGLDWHKAEJVD3oyST+RVnk3sa7H/YE3yovQl9P0kFfB2hpWXcKBu1jf41erW7srQqfvuiBDCTunDFLslT3yt6nrETJQ9shnRgt45Gx/nMGhqSP5R74l7jnP199YgRNzLJzVn7wVIz3g6KogVafwmFoUsFCYzgutAd8tTayuSyk5yinlZEdLoqngvxCX7e1lVJocGFyvne6sVFPN4FTD2RzNmg7LZc9xPzpr3JDdz0J/ue480WaL30yJ1iSvavOzpKYTxzNjYgozTU4zcE8aOMh7vhEBx8YeItVEbkG+CMHGhuFCgxrrXnTDNQRPk6AGaXK6yqlzcqr8vK0zkGvzahSUr3Ks7IAVLStm/vQrhTcoDhgD1o6qK+OPE/rel4HCNQEQmVe+a7tDZ6lbpimDHfjhDxT2ykN3S5Xp0qGGW+oH2Oiw5ZxmVE+6XdH3SrxDAv0J/KtJK3J8YBnR9ppkyt4smny/hvtcosXs1xk2X7jJ7Nn1UuTY2I8raJT47+Q/UEsDBBQAAgAIABJzikg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BJzikhocVKRmgEAAB8GAAAfAAAAdW5pdmVyc2FsL2h0bWxfc2tpbl9zZXR0aW5ncy5qc42UTW/CMAyG7/wKlF0nxD5hu6HBpEkcJo3btEMoplSkSZWkHR3iv68OX03qjsUX8vLkdewq3na61WIR6z53t+6327/7e6cBalbncO3rokVPUWdGJAuYJSmIRAILkOJ49CTvzgRlzKQznZcfaGtqfkzhP0suTB3PCAtNaIY6XBDgN6FtqMM/J7FTq2tfU63R89xaJXuRkhak7UmlU+4YdvXqVr3EAFYF6AvokkfgmQ7caiPPjg8DjDoXqTTjspyqWPXmPFrHWuVy0ZZ/VWagq0++3gP9p8HLxLMTibFvFtIw8WSI0U5mGoyBQ97HCQYJCz4HUfPtu/UH6hk3CwroIjGJPdKjG4w6nfEYGl0ajjB8TFZejW4OMJqchY3dE3e3GB4heAm6YTW+x/BAleXZPz5gplWMHWmgzZ6fUKH4IpHxIXUfg+Twsmjb1r1zoe76Y+Y9IRU8oRX1/NK22RGChgCtN5aOeU2Qd0rZCUqURA5FaNS0Kug5YsM5gvvPLuPW8miVVuOhGo5VG7heg54pJarbf126Z5irs/sFUEsDBBQAAgAIABJzik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BJzikizv7NQbQAAAHIAAAAcAAAAdW5pdmVyc2FsL2xvY2FsX3NldHRpbmdzLnhtbA3MPQ6DMAxA4Z1TWJ7K0L+NgcDGWFUqPYAVLITk2CixqnJ7sr3h0+vHfxL4cS6bacDn7YHAGm3ZdA34nadrh1CcdCEx5YBqCOPQ9GKR5MPuFRbYhQ7OM6cazi9KVb4zF1Ynr2e4RNuPFu9DcwJ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EnOKSJ/QnIWGCQAA+HgAACkAAAB1bml2ZXJzYWwvc2tpbl9jdXN0b21pemF0aW9uX3NldHRpbmdzLnhtbO1de2+jyhX/v59i5OpKt1IVP/ArldcVhnGC1sG+hiS7rSqLmEmMghkXxt7Nlf/op+kH6yfpmQFicGwHku1ede+EzWo5c14z5zEMP6HtRY9eoK0jRpferw7zaGARxrzgIer/AaHenPo0nIQkIiyq7ii3XuDSL0ZwTzkNqBFzAtcJXY2PRv0aGoof1O2oXb0Ld81Bs4E6TdzAXaTjlgZj54p+rmgwpjfqWq+6pyLWG5I5Cdhhrb1qbvSlgBFEJGRG4JKvfSXPnR3Kz+AidFwP+KJ+u8mvbWp1qzf5hZr1VqeFtw1VUZQ20lp6Xa9tO53zjlpHuNZs1ZTtoNtQGgqqt1r18/a23mm0FLgbnrdBSxOft1Gz02w29G0DN0AaqepAb2jbjnJer6tgDXfPte1wOOjUaqherytNfdtqK8NBDQG3AjpUpcsXUNGVgdLeqgO13lXQUBsOhs0t1nFba6FuA7drtW1zMFBqtd3i7maXXa4dtfB00uV8ReHBEBwc5blVPZBcvfk6DIHZJsuV7zCCAmdJPlRETgZMZCz6eU5XT3+qJAkqkjllT/3KU2MikLmyvkYDBrrQOPCfEl29qhhJ2YRf2cLI0pHnfqjcrRmjwdk8VnUW0HDp+JX+H+PcSWZWRJJuSFhG7t6Zk525jvgpKpbYgnyG65TQnC5XTvA0og/07M6ZPz6EdB24hdxcPK1I6HvBI3DXzjsaPmnI9yJmMLLM+Ye7/CoutoLciAh3r435VUjSd+6In1qsiZ8ScjuTr6/InujGizwmRNU6v06JrpwHkg9AV+XXaZkArOSj1uHX60KMfGXArvDyb5xk950nEuaNxO3ypBRdrVdl82kV0ge+2Hm51wP9LOdT6D7BA/ewxq9CQnyC3GChKCXLJuav7zEmt/u9pLcEKxDcbHNJSELlZDDTxlcT1fw8G40vxrOBcVGBviWqEvGy/LnR7n6tt9rQuRK5gpqsK3U0yutCQlmrVkyXaU/HoxkoxKOZiT/ZlT7/u7To+NoeGSau9JN/lFYwmeKbSp//XUT0ejrFpj2zRoaOZ4Y1M8e2WJcRtrFe6X+ma7RwNgQxijYe+YLYgiBoz15IUOR7rhjgLdsL1qSAPX18pRrmbIote2potjE2K32LhuHTn4VmZ80WkDwLJ0KuFzl3PnGFWUgRMb7K7nbwhy084KRLxwvOilifqreGeTGzx+ORNcOmnlIqfRy4SA8dbqm8oqlq4SnoCB3Yx98mPhPZJzQg1fdLK7k0Li5H8GtzRy69h4UPv+wN3kwwhGRCggKCkDh4CllnWbfjqc7XEAwiB62cKPpCQzeXNNnQFdBtmNoYUlOzM/ptribVDYH3gjmkDpmzAvqusGWpF3g2GH+CHIfaHJcUGn+EkvxYUugztqCGsFVAzFRvjAuVVwQvw7RA0hqcOzzf4bHMmc9Bjq/mxqPrCCh8haFMRDVGZ6UtWfiXawikoY6OVHusGBZb3D14GwKuhC5scwVsQRvSsM6z65dr42+zoWqMsD6DdNPHtzNbdEludOk8oYAy5LgbJ5gTdEfmzhoq4QnGXM8VYzzywoV/rr1fkcOS/vNT0rpMHX/66Q0u5RreAc/geRmMwWPKir1mnS9bMoM3OsJz/agXRRbgzS5YGjbVqTH+NiGKvOXaj7v0twjUs3Nlg/WqH+9fr+Jh+x84Y8UteGBARxt4tJQQhp2YbzmwefqlBA1zCOaSgyc0fH5CLaXAHCc6TIreoeYGVi7nyA2saDkVt3hgGTY8bN2SO376KCAsajWO2uF48zOiT+CA/lyqd+SewvOST5xN/CADe5cIf5EoZx6VcluLbdgjcNwEnQ9xUoFW31vyM1QxtddXOF2KeDfIzeeWrn1XVLfvPYodAdZ5vSQvn8PuQ7oUVN+J0ryON6W/vtOReIrT2O6k3APEc4EWjlWmPt8VMQurU+1ypqmmhvmJgtezX1wOqoOvyci2ZiN1wDVAmSwdNl/ALnzPz3nFdcUnAh0PVdCXTN4iTjhf/Odf/y6uZs+fmIoS6l/K6oHi510TP+v7u0kZif5RQI+tDvKi4qagYHKgSkWLn69sAxL0mxxZnHhbWtIlf8VVyDSUQBJG1bZV7fIKqsQSRUHXITwLllRypU4/QuMTz/qV/pUTPkLjtCn1yyoSK89zk5X2YXfEXTPfC0hJ8XfvRHzytjGZqbouzv5Qo743f4y3XxcOMMlrPuTThzL6tEvVhO68p5K4HiuvU2xuadeClhDf7xrC5uBe90zYvVDxHejhLPd+JmAh9Sf8zdbLV7nAwF/EQRr37x0/gtikt1mWaEG/JMFL2bKkfdYJODHhT4t9Fq4T3h1tn3vKi8fN6k0o+4w31IeNQYvnk1Gdp+9LadpAvPrNGnimvfAczlnJUMb1HXGf3yRf2Qv+DHGf3+KbCn/f/kJofyQrmb6OGzhhlp6JXaznQOiAhwSiSyU86V2eh3sw4q9lo4xLCSHPuaQu6Yu90faWJClnTss6XD3icS94fny54jJ3T2LaEYcdcgO79K2ezt8e85hPjie3mAeUYDb64r5kBcTwwf5ixFTEnlbkQwUOIs58wTt9VEGJjg8VvpwxQnNMbpX2M97OMpLCm9OiS9HPRTsvZTLgXbycKRrX+mmhXvXFOvWqpyLUS9QeD2CwXt6REEMOeNDlkgjliVn2Rfoq7EY8ke7JHRnNKmAL0B3AGSmthAwhl1jisSqtlvgmOw7PlszzyYaknSpDyCzO6fn3IqiO08mtshG5Z9n0TiilqyBpdbtczLfADP2olDiRZY3sjZQsOubcRWL2B7pVuvfsfDywG6Vdmqd7tkFTthf16gFTwHts9XvV7DYLPeoAynoSeh2ufV9CrhJylZCrhFwl5CohVwm5SshVQq4ScpWQq4RcJeQqIVcJuUrIVUKuEnKVkKuEXCXk+sNCrkdhu++CuO5YJeAqAdffAnA9nv+/Ad76uuTvDm6N41MabY3FJNhaCmw9hJoWQVsPgLTHwdbjBffjYq0HPpmVmKvEXCXmKjFXiblKzFVirhJzlZirxFwl5ioxV4m5SsxVYq4Sc5WYq8RcJeYqMVeJuUrMVX7l+m7QNeOTRF3lZ67yM1f5mav8zPV3Cr1KBFYisBKBlQisRGAlAisRWInASgRWIrASgZUIrERgJQIrEViJwEoEViKwEoGVCKxEYCUCK796lV+9/p/hr5lpfcePXgsAm98cfi0gKPFXib/+IPjr6d0oB8BmWL8DArtPA1HQd/Q/N/4vUEsDBBQAAgAIABJziki63KLi9wwAAM4aAAAXAAAAdW5pdmVyc2FsL3VuaXZlcnNhbC5wbmftWWlYU9e63lTUVAXkHD1SIqRobzlVCkiLkTFFpnpaAiplNCCmiAwBBQKEEHBkkCH62AsKJEDpEcIQQNRAAoFTFGoDBATCEELAlAAJJOA2hCHD2eg95zz33/1xf/JjP/tde629vmF/3/t969k5PmhPvT3GewAA0Dvzrds5ANjhAgAf0WC7oCepFPOb0E0n4ZznaYDef3gBGuhGuHhBK5rIe1VhO6Hxx1e/DUwAgL/819alc+bcZ8sAYIw94+bimxKyJBDWxuDVPSsgUrF7bXfK8UQzwe1kw9RwlxuXzCR3Hu7PvuHrn3nEHXnkdEh1wH4js29vp4oMYK8dvI6L+USlutQ5gqJUTRC51+SKVIsU683eoOjLvOJQqV10Xym8JHJNBXKRiPS1GbFaKUSB/Q5ySKELDpWRNXE1CeKZy7ok1UrPUi/0cBSj6DfqPzI/5I3CmesCQECuhNoM23jLseJ/DE3zHm/MeZgcHc3fmiqRlMEz1jmhE/ehmejz6oRKuA4ANPodgQFA9hHIIdf/ug234TbchttwG27DbbgNt+E23Ibb8P8BItlrb3L1AOCbPYbQcczNEDptfnPg/wbt/HVJq+MRJUWh6QSw9ytujClxsalP2aFVH6+K9RewmRQ8kTULABedxLjh2M1lZjU/NF0tDUU8Mwke4jliNbInDblMddVkAcr+pvP6Hw/6ugxQk1NjtTWxcQJZLAEAWjTOa9O3jm/OqNyHk2K+DGb0NheLmbhKxM+yIddCbYCn5wDIRQmnOmvpsckMx0OK199ZURa6v1QvZ6Em27SaTQZFKy6Ji03fGCqjrr+0Sr/GT0HPcTM0YB9e+/vxhkmbWHZoFJMwWSdrPiEQalYZwd35oEF7KMPJw1Jkv+qlXBOR5Rf6c4tRFFYe8gsiUcdI0iWz3TWwDJZp2zCyQK+hPtYuvDBkVT+/8ug88y+XtxS3/Pnk5x0r+XGluIAkUZGMJWfz+2uv14DRt1iTJKUgooqzcCo/SHkQ9awfkTJ9o8TMt+KELPdtX1x6QnQnLw0fBPISsRecLI9ZRE2uEamMoffaJHn5c4KKQsmzxihuciC6fXerJX8q5Pr3Cpex895OI2xU3RnGYnMs1Za2uWaDeudof5MJx2MSOQkhzwYD4JX4IPh/C75unrguO+kjfaAldDVbSu9xRG+i2rkuZ4kux9Ik8vC/+i7zSD9k+LcUbMa4DT+kmxpguRfdX7aNiuksWZRr1NiqkZ0cP2yT15EMKeNoyq26W+7QtHvdF3JMy4Qk+7qMFIZjhpfhwTovwajgSVkWzL7q2thAxeA5+CCYuXhyVVdghy+zkLPu3rHHdEeqnVZf+1bnwWgPjYZ+Wkmp7gyQjdAy5Mw4yP/9RBNFshNa6YW8dMVZ/kSQ4/Rb1Rh/b+eIn/DgwtSfedXBmkAkd2KYqA4nob7VxQyMfbrU3Sd5sLr+YA2NSyG365WGJAvzYUG7XNTt+3JsHiO6w5OG5Ll5OPL93JCeiqElFunQoBPCu4IVC/Bo+vlBoPJ6IRNvLRUHVtpb0IM12JzyvcbwXwQt4/FHE/3gbNsQQBAoICnxHj7J6+66JvStFyP7ULoDC7x/1JVE1EsiOln4q/sME12wt57CkcNmaP5jGlAjv5Qo3DnzVHLvuZ3jnFx3ZF10j2GTYX7Fb4jc9er3NTaagrSMHlNQyjH/o1nOpwA9lzGVWktCBDTHOvUyCbzFJYYwdrSrgv0cFqSfVcDKhqJMcg9W0zm+OtT1LMyJfc/ZAom2yw/iHtwhYtM2L91Gu3sIrA7Sjvp6HhhZyL5DoDJL7SyPOYoJhWY2fKWRHRc/LHr7kB8/cmR+xD8UxxUqigcwSEAaLwk93F7DxJ+A/NCcq7GpgzHLJ8oPw4v4Fgbuxt1hV7/btCRzzkuZ+sjjR1O7W/aQT9BX2XngHMLD6MbXj0vkLEMLfDpFtiePKWSBHEJDpWXC7REzRrh/NsZXmTb5OGR4iihvr+eqcXNFMqZOQFGu6nASqfP5O06o5q14LdWqtEe9yugQOG4uNpeUqf4wJ1pVtS3/uhdpVamhzn2BD7Slo4tEqwu8l5DPy5hfPssDCaKTvPjhjmg7iZBiHCpt0FBHsTROPSglkagRC47SSy2/KW+57b8aLwCbzlvdLsvQrGtRYFwG5qG3gwC/o9FUgbknU2h9+JmGHymcn+JS5ijJqyFoUra/qIc4Hk8e8USQEpM0sDxsohTL62vmGon306wfceGI75Nc8xu+qasoJFjE7TyrhyUtGks2oopBe/m/BF4bs7WoKvkgR1/O3ozdnMjIM+7OJNDWoA0Mv4576N+YtrFQFTFHTqGFsUv/jtKskCOGeomBUVPGx26LIw1G6h9Ake6MrZ6Fz+Fyy0+wvxLTZun7jQ1b8tqb0pPrWWB1jwcDnWTo0vkKz+0JG7XuTq6ibLk2i7Nm22JcCJ/Gyr9XC9x9CGrFKLcfEebTRddbb0r+UZ9qeEEQFp81z3u15UuCESeNCjuGdSpYKJI2lh67KWkarH+A+bcdeSuCyKqtoK8gClB+es+aQuCi8BdeS63VK6BHKu5F0ezXonhm2NQygkjuVuZ4fGZhcN/Bl4G+DH3LYR9OEKO+sGF1Mia3fLZx3yPDdNteYuFliEFeb8kY0M+ASgMStTnO7Tfd32zf0I0HAYaUSu6ih+XJ0R/cJ5Bqmp7rib5TY4+SdL/XO7hbQSqf2FVqVdXfkL8+3lYU8eI8hddmOzxzCatqYuJtpOLxqkymANsabcdwH2gr/XthNLtu3brFGEWGuw1kWGS59mDcGI6UPaWpjVMZWnWJOTXlEvhuyFv4ZtATIUibcxDalXjs+0f6/zZ/pqnHNDp0k3y2q838Ssy8AaTN4uAnLo2T0w1hwkyV6paOyKdl1qrapDLYHCJkUpQR5wS7x1dLD6srWZET2OidvnpHP52Tu+ph1SFJuiNYaB0ru/wOVDnlJbsRacsWiZIbzL4ErlPySS+vYDCxaKfKX5l2OEmPsyAeQicLgLqu6IZ2HnsVUZmJgU9zYMdE1s9nG7pMnpih5GcnkrLHKv5lfdNhkFpqXJBTPrHDz9XLoUd46sDVUz/8R+bEEHgLoSrXK0P/R9BinvdktzUZrjX9EEbkCCrhMUmN8tVjnexkwYyznoxY/1qeKbvaMhtOdvrG1kL5uUltMOK9qQ/jEnD8grBPXEAb/YN2z9KjMD9tsMSfcDA6dpas0iM3JScG68kkt4FfNJW/2ffiPrHfTJMGCydUYmTHuGrBO+NNMWHl5SGuPvFHVuoNKdWqZ55K5g/v/WPtsxp4x5Lq9RZFrYxHlFE2s3b+DZcmv3s/lVsbWdgx7QdX4DXZlRvEEgL77s1rGthtUMLreU8RGI7ibNbLkXWsFTofwWn0HRq2p3UUZXXkc2i42WtTAR2H9H6tMN2reDjP63E+cuUcKsVHqBPkgRa0xrWtdD/aINppeqCsFN/3NI1EPmndYOplxI44hRZA1SOZduhZ6v3F7qVUr3k6/Dq+NU9rNW8vec9NS1Ppm0tJmMNvonPLG1wZjs3ydCUrouw098b5H1iTV+igODIKOdmunCLyEy8YCDxQDMkHe6veEzH4lmPFkO+I5tVnQelf7KRVgUupp36CFU8mC0mMF14LJ4s58UyirLWKUlDbwJ+f8xOAs0YCcOUAU7rrIoWaKqGttl+s/1DRajdsW0DTXcjs8hzY78O4dwm1svX4PNl6yp6txEKXpb19dYeNSBQkSi9C/OYHxaALS7/A7ObngpmrCpPyWQ/wLdFFP4s1xcxPf2/7NfOpXyT2W5LaJQ5mAuKvxngOaqt0btUtzFbtPKMexiu7YB2bAnlsrPWokLOi6IIpzo+DmbajnoxBbj1zjnNC0iKQ2REeWabGWAOjQ5QUcuueD/1DXzh7FGHiMopniMzK/qTVKDtQ/Olgj37nrS4N2bEx0jChF0N/jlLNGDBwywm1cpKcuATZX+X8Y4Uli165lafyn7UZAz/4C28sFBL9hhJB+kuCFlWOKygolwbxswpFrgZOTwnvBj35YwvDT229kwM7tcMrrKqUBzWctjzsLZ0WNk+jLnd9jh1t81w8gEgyhfRZcUnqvbu53GXAZcPfVSLU1fnUmdY5qkPJ48f1BCbnI2C6v9rgBc/odFZsD91WN/oReiVsbtDQF63IkX1ROnf+zd3ijXQfk12+VRwg9e0rc67+n2uufQQDpqNa0PzqrFNJDidJ6+RrdNjfViaiG3CmGaqV5rJ+6gjBll6yG+qIJ9z2A8B+d10dADj7Hs52bxWMJKgh75zw1U6uSWob/v0vRSTUapId/gS14LiajNgYzVdjcGhdHQbvrRdh6NuF0q5zk05DpwApPTViH/JodeYWB5dYdaieUD4GgGkmjU3rXxc2jqsQwsSDCRdWMWnQxsAZd7Qb/fTFm/8EUEsDBBQAAgAIABJzikgEfFf8SgAAAGoAAAAbAAAAdW5pdmVyc2FsL3VuaXZlcnNhbC5wbmcueG1ss7GvyM1RKEstKs7Mz7NVMtQzULK34+WyKShKLctMLVeoAIoZ6RlAgJJCJSq3PDOlJMNWycLAEiGWkZqZnlFiq2RmYA4X1AcaCQBQSwECAAAUAAIACAASc4pIDmokTmIEAAAFEQAAHQAAAAAAAAABAAAAAAAAAAAAdW5pdmVyc2FsL2NvbW1vbl9tZXNzYWdlcy5sbmdQSwECAAAUAAIACAASc4pICH4LIykDAACGDAAAJwAAAAAAAAABAAAAAACdBAAAdW5pdmVyc2FsL2ZsYXNoX3B1Ymxpc2hpbmdfc2V0dGluZ3MueG1sUEsBAgAAFAACAAgAEnOKSLX8CWS6AgAAVQoAACEAAAAAAAAAAQAAAAAACwgAAHVuaXZlcnNhbC9mbGFzaF9za2luX3NldHRpbmdzLnhtbFBLAQIAABQAAgAIABJzikgqlg9n/gIAAJcLAAAmAAAAAAAAAAEAAAAAAAQLAAB1bml2ZXJzYWwvaHRtbF9wdWJsaXNoaW5nX3NldHRpbmdzLnhtbFBLAQIAABQAAgAIABJzikhocVKRmgEAAB8GAAAfAAAAAAAAAAEAAAAAAEYOAAB1bml2ZXJzYWwvaHRtbF9za2luX3NldHRpbmdzLmpzUEsBAgAAFAACAAgAEnOKSD08L9HBAAAA5QEAABoAAAAAAAAAAQAAAAAAHRAAAHVuaXZlcnNhbC9pMThuX3ByZXNldHMueG1sUEsBAgAAFAACAAgAEnOKSLO/s1BtAAAAcgAAABwAAAAAAAAAAQAAAAAAFhEAAHVuaXZlcnNhbC9sb2NhbF9zZXR0aW5ncy54bWxQSwECAAAUAAIACABElFdHI7RO+/sCAACwCAAAFAAAAAAAAAABAAAAAAC9EQAAdW5pdmVyc2FsL3BsYXllci54bWxQSwECAAAUAAIACAASc4pIn9CchYYJAAD4eAAAKQAAAAAAAAABAAAAAADqFAAAdW5pdmVyc2FsL3NraW5fY3VzdG9taXphdGlvbl9zZXR0aW5ncy54bWxQSwECAAAUAAIACAASc4pIutyi4vcMAADOGgAAFwAAAAAAAAAAAAAAAAC3HgAAdW5pdmVyc2FsL3VuaXZlcnNhbC5wbmdQSwECAAAUAAIACAASc4pIBHxX/EoAAABqAAAAGwAAAAAAAAABAAAAAADjKwAAdW5pdmVyc2FsL3VuaXZlcnNhbC5wbmcueG1sUEsFBgAAAAALAAsASQMAAGYsAAAAAA=="/>
  <p:tag name="ISPRING_ULTRA_SCORM_COURSE_ID" val="88891CA0-089A-4551-B405-B87A2A645E09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RESENTATION_TITLE" val="汇报总结—09"/>
  <p:tag name="MH_CONTENTSID" val="533"/>
  <p:tag name="MH_SECTIONID" val="534,535,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KSO_WPP_MARK_KEY" val="7dcec833-d774-4564-b6b0-7c7106ea8bfc"/>
  <p:tag name="COMMONDATA" val="eyJoZGlkIjoiMDkxZTNkYTE4MzcwZjBiNTE3ZTU5YTYxZWM3NjgzODMifQ=="/>
</p:tagLst>
</file>

<file path=ppt/theme/theme1.xml><?xml version="1.0" encoding="utf-8"?>
<a:theme xmlns:a="http://schemas.openxmlformats.org/drawingml/2006/main" name="1">
  <a:themeElements>
    <a:clrScheme name="流畅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4">
      <a:majorFont>
        <a:latin typeface="Futura Md BT"/>
        <a:ea typeface="方正兰亭粗黑简体"/>
        <a:cs typeface=""/>
      </a:majorFont>
      <a:minorFont>
        <a:latin typeface="Futura Md BT"/>
        <a:ea typeface="方正兰亭细黑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3027</Words>
  <Application>WPS 演示</Application>
  <PresentationFormat>宽屏</PresentationFormat>
  <Paragraphs>370</Paragraphs>
  <Slides>26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50" baseType="lpstr">
      <vt:lpstr>Arial</vt:lpstr>
      <vt:lpstr>宋体</vt:lpstr>
      <vt:lpstr>Wingdings</vt:lpstr>
      <vt:lpstr>庞门正道标题体</vt:lpstr>
      <vt:lpstr>微软雅黑</vt:lpstr>
      <vt:lpstr>造字工房悦黑（非商用）常规体</vt:lpstr>
      <vt:lpstr>黑体</vt:lpstr>
      <vt:lpstr>Times New Roman</vt:lpstr>
      <vt:lpstr>等线</vt:lpstr>
      <vt:lpstr>Calibri</vt:lpstr>
      <vt:lpstr>TJSTNV+HelveticaLT-Black</vt:lpstr>
      <vt:lpstr>Segoe Print</vt:lpstr>
      <vt:lpstr>PAMUQR+HelveticaLT-Light</vt:lpstr>
      <vt:lpstr>UGPLFW+HelveticaLT-Light</vt:lpstr>
      <vt:lpstr>BJVRQI+HelveticaLT-Light</vt:lpstr>
      <vt:lpstr>QGWBQL+HelveticaLT-Light</vt:lpstr>
      <vt:lpstr>RAJMKJ+HelveticaLTPro-Roman</vt:lpstr>
      <vt:lpstr>Futura Md BT</vt:lpstr>
      <vt:lpstr>微软雅黑 Light</vt:lpstr>
      <vt:lpstr>Century Schoolbook</vt:lpstr>
      <vt:lpstr>Arial Unicode MS</vt:lpstr>
      <vt:lpstr>方正兰亭细黑_GBK</vt:lpstr>
      <vt:lpstr>方正兰亭粗黑简体</vt:lpstr>
      <vt:lpstr>1</vt:lpstr>
      <vt:lpstr>上海馔宝堡餐饮集团有限公司</vt:lpstr>
      <vt:lpstr>1. 品牌介绍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公司概况</vt:lpstr>
      <vt:lpstr>PowerPoint 演示文稿</vt:lpstr>
      <vt:lpstr>3. 企业文化</vt:lpstr>
      <vt:lpstr>企业文化</vt:lpstr>
      <vt:lpstr>PowerPoint 演示文稿</vt:lpstr>
      <vt:lpstr>PowerPoint 演示文稿</vt:lpstr>
      <vt:lpstr>4. 薪资与发展</vt:lpstr>
      <vt:lpstr>PowerPoint 演示文稿</vt:lpstr>
      <vt:lpstr>PowerPoint 演示文稿</vt:lpstr>
      <vt:lpstr>PowerPoint 演示文稿</vt:lpstr>
      <vt:lpstr>PowerPoint 演示文稿</vt:lpstr>
      <vt:lpstr>5. 神秘顾客奖励计划</vt:lpstr>
      <vt:lpstr>PowerPoint 演示文稿</vt:lpstr>
      <vt:lpstr>6. 住宿安排</vt:lpstr>
      <vt:lpstr>PowerPoint 演示文稿</vt:lpstr>
      <vt:lpstr>7. 工作餐安排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汇报总结—09</dc:title>
  <dc:creator/>
  <cp:lastModifiedBy>张海姣</cp:lastModifiedBy>
  <cp:revision>341</cp:revision>
  <dcterms:created xsi:type="dcterms:W3CDTF">2016-04-10T06:22:00Z</dcterms:created>
  <dcterms:modified xsi:type="dcterms:W3CDTF">2023-09-22T10:56:19Z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D81ADCD2D4BE4EB6ADCE36241C39CD1A_12</vt:lpwstr>
  </property>
</Properties>
</file>